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heme/theme2.xml" ContentType="application/vnd.openxmlformats-officedocument.them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1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2.xml" ContentType="application/vnd.openxmlformats-officedocument.presentationml.notesSlide+xml"/>
  <Override PartName="/ppt/tags/tag55.xml" ContentType="application/vnd.openxmlformats-officedocument.presentationml.tags+xml"/>
  <Override PartName="/ppt/notesSlides/notesSlide3.xml" ContentType="application/vnd.openxmlformats-officedocument.presentationml.notesSlide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67" r:id="rId2"/>
    <p:sldId id="269" r:id="rId3"/>
    <p:sldId id="329" r:id="rId4"/>
    <p:sldId id="330" r:id="rId5"/>
    <p:sldId id="327" r:id="rId6"/>
    <p:sldId id="328" r:id="rId7"/>
    <p:sldId id="331" r:id="rId8"/>
    <p:sldId id="320" r:id="rId9"/>
    <p:sldId id="321" r:id="rId10"/>
    <p:sldId id="270" r:id="rId11"/>
    <p:sldId id="324" r:id="rId12"/>
    <p:sldId id="271" r:id="rId13"/>
    <p:sldId id="283" r:id="rId14"/>
    <p:sldId id="319" r:id="rId15"/>
    <p:sldId id="272" r:id="rId16"/>
    <p:sldId id="285" r:id="rId17"/>
    <p:sldId id="332" r:id="rId18"/>
    <p:sldId id="335" r:id="rId19"/>
    <p:sldId id="333" r:id="rId20"/>
    <p:sldId id="338" r:id="rId21"/>
    <p:sldId id="339" r:id="rId22"/>
    <p:sldId id="341" r:id="rId23"/>
    <p:sldId id="345" r:id="rId24"/>
    <p:sldId id="343" r:id="rId25"/>
    <p:sldId id="344" r:id="rId26"/>
    <p:sldId id="273" r:id="rId27"/>
    <p:sldId id="318" r:id="rId28"/>
    <p:sldId id="316" r:id="rId29"/>
    <p:sldId id="342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6A55"/>
    <a:srgbClr val="D2DDE3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0314" autoAdjust="0"/>
  </p:normalViewPr>
  <p:slideViewPr>
    <p:cSldViewPr snapToGrid="0">
      <p:cViewPr>
        <p:scale>
          <a:sx n="100" d="100"/>
          <a:sy n="100" d="100"/>
        </p:scale>
        <p:origin x="534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4FE6B-ACE2-45F5-8B09-0A230D11F74C}" type="datetimeFigureOut">
              <a:rPr lang="de-DE" smtClean="0"/>
              <a:t>26.06.2023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D215B1-5AE8-449F-8BBB-AF3B75A2FE2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7975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Also </a:t>
            </a:r>
            <a:r>
              <a:rPr lang="de-DE" dirty="0" err="1"/>
              <a:t>talks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Network </a:t>
            </a:r>
            <a:r>
              <a:rPr lang="de-DE" dirty="0" err="1"/>
              <a:t>slicing</a:t>
            </a:r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468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3273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D215B1-5AE8-449F-8BBB-AF3B75A2FE26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45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1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1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1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Relationship Id="rId4" Type="http://schemas.openxmlformats.org/officeDocument/2006/relationships/image" Target="../media/image1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1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Relationship Id="rId4" Type="http://schemas.openxmlformats.org/officeDocument/2006/relationships/image" Target="../media/image1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4" Type="http://schemas.openxmlformats.org/officeDocument/2006/relationships/image" Target="../media/image1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5.jpe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4.png"/><Relationship Id="rId5" Type="http://schemas.openxmlformats.org/officeDocument/2006/relationships/image" Target="../media/image6.jp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38081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73B3FD87-3BE4-47E1-31CE-572A0523AE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485774 w 12192000"/>
              <a:gd name="connsiteY0" fmla="*/ 1504949 h 6858000"/>
              <a:gd name="connsiteX1" fmla="*/ 485774 w 12192000"/>
              <a:gd name="connsiteY1" fmla="*/ 1957174 h 6858000"/>
              <a:gd name="connsiteX2" fmla="*/ 3005774 w 12192000"/>
              <a:gd name="connsiteY2" fmla="*/ 1957174 h 6858000"/>
              <a:gd name="connsiteX3" fmla="*/ 3005774 w 12192000"/>
              <a:gd name="connsiteY3" fmla="*/ 1504949 h 6858000"/>
              <a:gd name="connsiteX4" fmla="*/ 481947 w 12192000"/>
              <a:gd name="connsiteY4" fmla="*/ 485775 h 6858000"/>
              <a:gd name="connsiteX5" fmla="*/ 481947 w 12192000"/>
              <a:gd name="connsiteY5" fmla="*/ 1401033 h 6858000"/>
              <a:gd name="connsiteX6" fmla="*/ 3001947 w 12192000"/>
              <a:gd name="connsiteY6" fmla="*/ 1401033 h 6858000"/>
              <a:gd name="connsiteX7" fmla="*/ 3001947 w 12192000"/>
              <a:gd name="connsiteY7" fmla="*/ 48577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85774" y="1504949"/>
                </a:moveTo>
                <a:lnTo>
                  <a:pt x="485774" y="1957174"/>
                </a:lnTo>
                <a:lnTo>
                  <a:pt x="3005774" y="1957174"/>
                </a:lnTo>
                <a:lnTo>
                  <a:pt x="3005774" y="1504949"/>
                </a:lnTo>
                <a:close/>
                <a:moveTo>
                  <a:pt x="481947" y="485775"/>
                </a:moveTo>
                <a:lnTo>
                  <a:pt x="481947" y="1401033"/>
                </a:lnTo>
                <a:lnTo>
                  <a:pt x="3001947" y="1401033"/>
                </a:lnTo>
                <a:lnTo>
                  <a:pt x="3001947" y="485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2836283"/>
            <a:ext cx="5916612" cy="3148592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80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14" name="ipt_rgb_modul_send_de">
            <a:extLst>
              <a:ext uri="{FF2B5EF4-FFF2-40B4-BE49-F238E27FC236}">
                <a16:creationId xmlns:a16="http://schemas.microsoft.com/office/drawing/2014/main" id="{008DD45B-2F66-8590-7385-CCE57B3A16D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65"/>
          <a:stretch/>
        </p:blipFill>
        <p:spPr>
          <a:xfrm>
            <a:off x="485774" y="1504949"/>
            <a:ext cx="2520000" cy="452225"/>
          </a:xfrm>
          <a:prstGeom prst="rect">
            <a:avLst/>
          </a:prstGeom>
        </p:spPr>
      </p:pic>
      <p:pic>
        <p:nvPicPr>
          <p:cNvPr id="16" name="ipt_rgb_modul_send_de">
            <a:extLst>
              <a:ext uri="{FF2B5EF4-FFF2-40B4-BE49-F238E27FC236}">
                <a16:creationId xmlns:a16="http://schemas.microsoft.com/office/drawing/2014/main" id="{843119EE-4D42-6126-3BEA-78FA1E697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97"/>
          <a:stretch/>
        </p:blipFill>
        <p:spPr>
          <a:xfrm>
            <a:off x="481947" y="485775"/>
            <a:ext cx="2520000" cy="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63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2/3 randabfa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586104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700213"/>
            <a:ext cx="6781800" cy="4452937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3149600"/>
            <a:ext cx="5916612" cy="2176723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349B4F5-3985-40FA-BB6F-4069C03E55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  <a:lvl2pPr>
              <a:defRPr sz="2400" b="1"/>
            </a:lvl2pPr>
            <a:lvl3pPr>
              <a:defRPr sz="2400" b="1"/>
            </a:lvl3pPr>
            <a:lvl4pPr>
              <a:defRPr sz="2400" b="1"/>
            </a:lvl4pPr>
            <a:lvl5pPr>
              <a:defRPr sz="2400" b="1"/>
            </a:lvl5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A3432A0-F513-4930-BCD5-B4BD00DAAEF3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6BCA922-E6D6-4853-BE81-53B0DD11C95A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28DD29-2A8B-4A4D-A7BC-8DCCFF504368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B0E97B0-79E4-4EE2-931A-53B30FA4703B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4063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eschreibung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54869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3168385-808A-40CF-ACBB-25E2FEB39C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4" y="1700213"/>
            <a:ext cx="6315075" cy="4284662"/>
          </a:xfrm>
          <a:solidFill>
            <a:schemeClr val="bg2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3149600"/>
            <a:ext cx="5916612" cy="175705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2000" b="1">
                <a:solidFill>
                  <a:schemeClr val="bg1"/>
                </a:solidFill>
              </a:defRPr>
            </a:lvl1pPr>
            <a:lvl2pPr>
              <a:lnSpc>
                <a:spcPts val="2420"/>
              </a:lnSpc>
              <a:spcAft>
                <a:spcPts val="1000"/>
              </a:spcAft>
              <a:defRPr sz="28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 b="0">
                <a:solidFill>
                  <a:schemeClr val="bg1"/>
                </a:solidFill>
                <a:latin typeface="+mn-lt"/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Headline, </a:t>
            </a:r>
            <a:r>
              <a:rPr lang="de-DE"/>
              <a:t>Frutiger Bd </a:t>
            </a:r>
            <a:r>
              <a:rPr lang="de-DE" dirty="0"/>
              <a:t>20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Frutiger LT </a:t>
            </a:r>
            <a:r>
              <a:rPr lang="de-DE" err="1"/>
              <a:t>Com</a:t>
            </a:r>
            <a:r>
              <a:rPr lang="de-DE"/>
              <a:t> Lt </a:t>
            </a:r>
            <a:r>
              <a:rPr lang="de-DE" dirty="0"/>
              <a:t>16 </a:t>
            </a:r>
            <a:r>
              <a:rPr lang="de-DE" dirty="0" err="1"/>
              <a:t>pt</a:t>
            </a:r>
            <a:r>
              <a:rPr lang="de-DE" dirty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EB97AB-0648-4C20-81AF-315192BBB0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600B162-5CE1-4081-9F76-7824B5C1719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 b="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09C7DF2-26E3-41FC-BBA4-D04F3C8A789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498B6779-D470-418B-A2F6-ADB72D8AC99A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2DDE9E-9713-44C6-8C76-61BAF975C2F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A6C6CE5-B69A-4AFB-BE84-FD1E0C292281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44670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88276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7355B916-F5BD-44FA-A46A-0DDC6C436E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78"/>
          <a:stretch/>
        </p:blipFill>
        <p:spPr>
          <a:xfrm>
            <a:off x="1" y="1"/>
            <a:ext cx="12192000" cy="615315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3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95B9307-B714-4F6E-A2FC-68DD27444FC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EFF24F4D-C744-4C72-8C3B-7AA8FCE186FB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B0E546C-CA1A-4085-B98B-53E34E1FDA0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E55CE55-FB14-4252-8735-FF4916096C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26209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mit Beschreib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4616763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Grafik 13">
            <a:extLst>
              <a:ext uri="{FF2B5EF4-FFF2-40B4-BE49-F238E27FC236}">
                <a16:creationId xmlns:a16="http://schemas.microsoft.com/office/drawing/2014/main" id="{6B89D7C3-6348-44ED-84FD-9C88687DD02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/>
          <a:srcRect b="10278"/>
          <a:stretch/>
        </p:blipFill>
        <p:spPr>
          <a:xfrm>
            <a:off x="0" y="1"/>
            <a:ext cx="12192000" cy="615315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198" y="1999174"/>
            <a:ext cx="7346585" cy="1731243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00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</a:t>
            </a:r>
            <a:br>
              <a:rPr lang="de-DE" dirty="0"/>
            </a:br>
            <a:r>
              <a:rPr lang="de-DE" dirty="0"/>
              <a:t>32 </a:t>
            </a:r>
            <a:r>
              <a:rPr lang="de-DE" dirty="0" err="1"/>
              <a:t>pt</a:t>
            </a:r>
            <a:endParaRPr lang="de-DE" dirty="0"/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D065BA7-85F8-4EE9-B742-24693D51D89F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4823FE6-EF28-4DD6-8EAF-6393554C2F9B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3A42444-18F6-4DEB-8F09-69EB8CDC5A9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F9E246-7B08-4017-9C02-690D3087617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8228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381869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02B98C0-CD3B-4858-9EBF-1ABA8A5F4851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51A2DA5F-35A5-485A-830E-590B0FBCEAFB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9339C1-56D0-4552-B568-77AAE6F881E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5C5B5A5E-5260-4ADB-9A78-B7522733BFDA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82099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19BFEDD4-0A61-4DAA-847E-5542C0836BF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152085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19BFEDD4-0A61-4DAA-847E-5542C0836BF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1153CC-8B9B-4F23-A87D-CDC7D540D2D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5AAA71AE-8A22-4F1C-8598-F96615B924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6F587FD1-7E1D-43C5-AEEB-11FB82BEE6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32288" y="1703388"/>
            <a:ext cx="3492500" cy="2640595"/>
          </a:xfrm>
        </p:spPr>
        <p:txBody>
          <a:bodyPr/>
          <a:lstStyle>
            <a:lvl9pPr>
              <a:buAutoNum type="arabicPeriod"/>
              <a:defRPr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D288D47-B1E2-4566-B8EC-6D108A6952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0075" y="1703388"/>
            <a:ext cx="3492500" cy="274002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C97856-E56E-4A7B-9E6B-645BE57712DA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9DBFCB38-B327-453F-9454-75FB517D41D3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67E4E3-ED26-4131-9FAE-8897857FA6CA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BAB7EBF-0F2E-4271-97C4-6F0AE76E65E7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76767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>
          <p15:clr>
            <a:srgbClr val="FBAE40"/>
          </p15:clr>
        </p15:guide>
        <p15:guide id="2" pos="2729">
          <p15:clr>
            <a:srgbClr val="FBAE40"/>
          </p15:clr>
        </p15:guide>
        <p15:guide id="3" pos="4929">
          <p15:clr>
            <a:srgbClr val="FBAE40"/>
          </p15:clr>
        </p15:guide>
        <p15:guide id="4" pos="51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4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621238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C0110F-2625-4571-AE19-B8D78EAA1F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9EF34A9-6B75-4492-8A12-35A87E55C8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E310D88-98AF-4753-BFFB-0D7937A9728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95663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CBED3F47-FB9A-471A-8A6D-C6AC2320A9A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75388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4C0EBAA-DEB8-42ED-9FF0-97A1433AEB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91625" y="1703388"/>
            <a:ext cx="252095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DA72C-07CE-4657-8099-B172E870DCFC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606E1B93-E3F9-4401-B9B5-D218F6FA43E0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ED38EC9-DDD7-4F50-82AB-C2270DB3077B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5164EA96-4C0A-4998-B81C-3BACDCEA4AA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8426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  <p15:guide id="3" pos="2139">
          <p15:clr>
            <a:srgbClr val="FBAE40"/>
          </p15:clr>
        </p15:guide>
        <p15:guide id="4" pos="1890">
          <p15:clr>
            <a:srgbClr val="FBAE40"/>
          </p15:clr>
        </p15:guide>
        <p15:guide id="5" pos="5541">
          <p15:clr>
            <a:srgbClr val="FBAE40"/>
          </p15:clr>
        </p15:guide>
        <p15:guide id="6" pos="579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33CE2A8B-DF0C-4ED8-B188-C82210FB66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205383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33CE2A8B-DF0C-4ED8-B188-C82210FB660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CFAEF65E-2013-4B54-9E56-910C87DFAA2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6275388" y="1"/>
            <a:ext cx="5916612" cy="6153149"/>
          </a:xfrm>
          <a:custGeom>
            <a:avLst/>
            <a:gdLst>
              <a:gd name="connsiteX0" fmla="*/ 0 w 5916612"/>
              <a:gd name="connsiteY0" fmla="*/ 0 h 6156325"/>
              <a:gd name="connsiteX1" fmla="*/ 5916612 w 5916612"/>
              <a:gd name="connsiteY1" fmla="*/ 0 h 6156325"/>
              <a:gd name="connsiteX2" fmla="*/ 5916612 w 5916612"/>
              <a:gd name="connsiteY2" fmla="*/ 6156325 h 6156325"/>
              <a:gd name="connsiteX3" fmla="*/ 0 w 5916612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16612" h="6156325">
                <a:moveTo>
                  <a:pt x="0" y="0"/>
                </a:moveTo>
                <a:lnTo>
                  <a:pt x="5916612" y="0"/>
                </a:lnTo>
                <a:lnTo>
                  <a:pt x="5916612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16DB4C6-EB43-4DAF-85FB-3D5502FB73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5437188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238F142-8C02-4935-B629-B6251A26C16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5437188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34FD108-BE77-4119-8953-7B3B60E98A0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B02C48D-A93F-4C6A-B03C-EBD08B60F12B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300F5E9B-0DA3-4924-820C-42C4A6ADA0E5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BDEA1B9-B24B-4D57-B058-B115ADC06D92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AD781B2-9C61-4882-AD01-A0C987D5BEDD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40799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3 Spal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kt 9" hidden="1">
            <a:extLst>
              <a:ext uri="{FF2B5EF4-FFF2-40B4-BE49-F238E27FC236}">
                <a16:creationId xmlns:a16="http://schemas.microsoft.com/office/drawing/2014/main" id="{D3ED57BE-37A9-4D96-8E88-2396C118622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64930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0" name="Objekt 9" hidden="1">
                        <a:extLst>
                          <a:ext uri="{FF2B5EF4-FFF2-40B4-BE49-F238E27FC236}">
                            <a16:creationId xmlns:a16="http://schemas.microsoft.com/office/drawing/2014/main" id="{D3ED57BE-37A9-4D96-8E88-2396C11862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74C1AFAD-5D62-4BBC-A0F2-D7498EBFA13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8220075" y="1"/>
            <a:ext cx="3971925" cy="6153149"/>
          </a:xfrm>
          <a:custGeom>
            <a:avLst/>
            <a:gdLst>
              <a:gd name="connsiteX0" fmla="*/ 0 w 3971925"/>
              <a:gd name="connsiteY0" fmla="*/ 0 h 6156325"/>
              <a:gd name="connsiteX1" fmla="*/ 3971925 w 3971925"/>
              <a:gd name="connsiteY1" fmla="*/ 0 h 6156325"/>
              <a:gd name="connsiteX2" fmla="*/ 3971925 w 3971925"/>
              <a:gd name="connsiteY2" fmla="*/ 6156325 h 6156325"/>
              <a:gd name="connsiteX3" fmla="*/ 0 w 3971925"/>
              <a:gd name="connsiteY3" fmla="*/ 6156325 h 615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1925" h="6156325">
                <a:moveTo>
                  <a:pt x="0" y="0"/>
                </a:moveTo>
                <a:lnTo>
                  <a:pt x="3971925" y="0"/>
                </a:lnTo>
                <a:lnTo>
                  <a:pt x="3971925" y="6156325"/>
                </a:lnTo>
                <a:lnTo>
                  <a:pt x="0" y="6156325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3CF28B4-14C0-46CF-91E6-E56862CBC6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395588"/>
            <a:ext cx="7345363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EE1F331-B496-4BC0-8505-F35F3C57A21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9425" y="778321"/>
            <a:ext cx="7345363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B813626-B371-440A-B685-32C75971336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8199" y="1703388"/>
            <a:ext cx="3492500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E2D2D81B-2964-4DEB-9973-66C95A1B000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32288" y="1703388"/>
            <a:ext cx="3492500" cy="261937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AA1C435-BE97-4ADF-8F14-C82E03EE0355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7881D91-0AE1-418E-8DDE-B30114E938EE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2A69639-E1C4-4FDB-A492-46962B10A51A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95B9FAE-D08C-4661-B176-A0EAA142837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521920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02">
          <p15:clr>
            <a:srgbClr val="FBAE40"/>
          </p15:clr>
        </p15:guide>
        <p15:guide id="2" pos="2729">
          <p15:clr>
            <a:srgbClr val="FBAE40"/>
          </p15:clr>
        </p15:guide>
        <p15:guide id="3" pos="4929">
          <p15:clr>
            <a:srgbClr val="FBAE40"/>
          </p15:clr>
        </p15:guide>
        <p15:guide id="4" pos="517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14407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4580799-6CA8-4E79-B6A8-7CEC7DE6B371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B82EB70F-A68D-4022-9A90-1BD9E1F24CD0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FFD07C3-3AC8-443B-9A9C-69C14429382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C6B76B4-FD05-4521-A9B8-94DCF2391F9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5044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09058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BA6D9D7-6F89-F152-ED2B-EA1AC68AE5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9192575 w 12192000"/>
              <a:gd name="connsiteY0" fmla="*/ 1492250 h 6858000"/>
              <a:gd name="connsiteX1" fmla="*/ 9192575 w 12192000"/>
              <a:gd name="connsiteY1" fmla="*/ 1947650 h 6858000"/>
              <a:gd name="connsiteX2" fmla="*/ 11712575 w 12192000"/>
              <a:gd name="connsiteY2" fmla="*/ 1947650 h 6858000"/>
              <a:gd name="connsiteX3" fmla="*/ 11712575 w 12192000"/>
              <a:gd name="connsiteY3" fmla="*/ 1492250 h 6858000"/>
              <a:gd name="connsiteX4" fmla="*/ 9192575 w 12192000"/>
              <a:gd name="connsiteY4" fmla="*/ 476250 h 6858000"/>
              <a:gd name="connsiteX5" fmla="*/ 9192575 w 12192000"/>
              <a:gd name="connsiteY5" fmla="*/ 1392238 h 6858000"/>
              <a:gd name="connsiteX6" fmla="*/ 11712575 w 12192000"/>
              <a:gd name="connsiteY6" fmla="*/ 1392238 h 6858000"/>
              <a:gd name="connsiteX7" fmla="*/ 11712575 w 12192000"/>
              <a:gd name="connsiteY7" fmla="*/ 4762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02996"/>
            <a:ext cx="5916612" cy="298187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BA0086AB-07D6-B8A6-0226-F0C5B169B4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10" name="ipt_rgb_modul_send_de">
            <a:extLst>
              <a:ext uri="{FF2B5EF4-FFF2-40B4-BE49-F238E27FC236}">
                <a16:creationId xmlns:a16="http://schemas.microsoft.com/office/drawing/2014/main" id="{13613186-AF6E-C880-F818-53FC6E7C0E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5905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1 Spalte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73EB3F1D-68CC-4D42-88C6-FD85199577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84836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1" name="Objekt 10" hidden="1">
                        <a:extLst>
                          <a:ext uri="{FF2B5EF4-FFF2-40B4-BE49-F238E27FC236}">
                            <a16:creationId xmlns:a16="http://schemas.microsoft.com/office/drawing/2014/main" id="{73EB3F1D-68CC-4D42-88C6-FD85199577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8A281D1-4D07-42EA-89AA-EA4C03EDB0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778321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85573968-5EC4-45D8-B356-9D2C25D2EC6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11233150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AD40944-3B70-422E-9A83-B06079C22C63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1EEAE544-C4AF-42DB-BAE7-B441396FF2CB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E9EBAA3-4CD5-4D80-A5ED-62A7BAE0A98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91632C5-2A5E-486C-A005-3993C40F70E1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7595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klein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2640595"/>
          </a:xfrm>
        </p:spPr>
        <p:txBody>
          <a:bodyPr/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DB3F52-3132-4FCE-9245-400432785EC3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EA1603BC-959D-498A-AFB1-A4098BEE234D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F7D269B-861C-4C29-9AA1-AC9F6193EF37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9AD6CBFC-7EA8-4A59-ADD7-332586C36413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478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| große 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C7AF347-EE19-4A49-ACB3-3F7316F7E1D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12921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2C7AF347-EE19-4A49-ACB3-3F7316F7E1D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9425" y="728811"/>
            <a:ext cx="11233150" cy="382733"/>
          </a:xfrm>
        </p:spPr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94FD133-02A3-4CCE-886B-5D61839C10E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417600"/>
            <a:ext cx="11233150" cy="318933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A89D932-8DCF-4ABE-8120-3CC2C601E53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8199" y="1703388"/>
            <a:ext cx="5437188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7715D3E-BD63-49BD-96CA-087D6CFC2D2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5388" y="1703388"/>
            <a:ext cx="5437187" cy="3020314"/>
          </a:xfrm>
        </p:spPr>
        <p:txBody>
          <a:bodyPr/>
          <a:lstStyle>
            <a:lvl1pPr>
              <a:spcAft>
                <a:spcPts val="2200"/>
              </a:spcAft>
              <a:defRPr sz="1800"/>
            </a:lvl1pPr>
            <a:lvl2pPr>
              <a:spcAft>
                <a:spcPts val="2200"/>
              </a:spcAft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7C554D4-061E-46C5-92EC-EDBF599AFDD6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AF5665FF-FC6A-41CB-A579-FD12C9A123FB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5750D2F-7AC5-4879-8C19-DDC98EDCDE20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D97D65A9-86C3-4B8F-8904-153D2F8CAFFC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7932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– 2 Spalten mit Infokas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DC8D38B-C18B-45D1-977E-43D6AADFE72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8934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3DC8D38B-C18B-45D1-977E-43D6AADFE72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3E6397C-9FE6-4A0B-87BC-9E26F4233B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vert="horz"/>
          <a:lstStyle/>
          <a:p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Bd</a:t>
            </a:r>
            <a:r>
              <a:rPr lang="de-DE" dirty="0"/>
              <a:t>, 24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B6B3DBCD-172B-459C-8C97-521B960287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700213"/>
            <a:ext cx="5916613" cy="4284662"/>
          </a:xfrm>
          <a:gradFill flip="none" rotWithShape="1">
            <a:gsLst>
              <a:gs pos="33744">
                <a:srgbClr val="00779A">
                  <a:lumMod val="100000"/>
                </a:srgbClr>
              </a:gs>
              <a:gs pos="0">
                <a:srgbClr val="014A6B"/>
              </a:gs>
              <a:gs pos="75000">
                <a:srgbClr val="4DC7D2">
                  <a:lumMod val="90000"/>
                  <a:lumOff val="10000"/>
                </a:srgbClr>
              </a:gs>
              <a:gs pos="100000">
                <a:srgbClr val="04B1AA"/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288000" rIns="288000" bIns="288000" numCol="1" spcCol="360000">
            <a:noAutofit/>
          </a:bodyPr>
          <a:lstStyle>
            <a:lvl1pPr>
              <a:spcAft>
                <a:spcPts val="0"/>
              </a:spcAft>
              <a:defRPr>
                <a:solidFill>
                  <a:schemeClr val="bg1"/>
                </a:solidFill>
              </a:defRPr>
            </a:lvl1pPr>
            <a:lvl2pPr>
              <a:lnSpc>
                <a:spcPts val="1800"/>
              </a:lnSpc>
              <a:spcAft>
                <a:spcPts val="600"/>
              </a:spcAft>
              <a:defRPr sz="20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  <a:lvl6pPr>
              <a:buClr>
                <a:schemeClr val="bg1"/>
              </a:buClr>
              <a:defRPr>
                <a:solidFill>
                  <a:schemeClr val="bg1"/>
                </a:solidFill>
              </a:defRPr>
            </a:lvl6pPr>
            <a:lvl7pPr>
              <a:buClr>
                <a:schemeClr val="bg1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bg1"/>
              </a:buClr>
              <a:buAutoNum type="arabicPeriod"/>
              <a:defRPr>
                <a:solidFill>
                  <a:schemeClr val="bg1"/>
                </a:solidFill>
              </a:defRPr>
            </a:lvl8pPr>
            <a:lvl9pPr>
              <a:buClr>
                <a:schemeClr val="bg1"/>
              </a:buCl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—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74F9B75C-F431-4271-A789-357B552F17E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75388" y="1700213"/>
            <a:ext cx="5437187" cy="2640595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70EAC44-6B23-48D7-9382-254ECE95C3B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79425" y="778321"/>
            <a:ext cx="11233150" cy="319318"/>
          </a:xfrm>
        </p:spPr>
        <p:txBody>
          <a:bodyPr/>
          <a:lstStyle>
            <a:lvl1pPr>
              <a:defRPr sz="20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de-DE" dirty="0" err="1"/>
              <a:t>Subline</a:t>
            </a:r>
            <a:r>
              <a:rPr lang="de-DE" dirty="0"/>
              <a:t>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20 </a:t>
            </a:r>
            <a:r>
              <a:rPr lang="de-DE" dirty="0" err="1"/>
              <a:t>pt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695CE19-2635-48CD-86C5-A6711E8F240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B54C5216-E07E-410D-A429-83EADA43FDAE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8987410-0067-43D6-9FB8-E4A3CFE6622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B4A690-2DD5-436A-A09D-218E639343B0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19844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953">
          <p15:clr>
            <a:srgbClr val="FBAE40"/>
          </p15:clr>
        </p15:guide>
        <p15:guide id="2" pos="3727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h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518240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hteck 21">
            <a:extLst>
              <a:ext uri="{FF2B5EF4-FFF2-40B4-BE49-F238E27FC236}">
                <a16:creationId xmlns:a16="http://schemas.microsoft.com/office/drawing/2014/main" id="{30FDEE22-4D74-4924-86C5-CF41B7A9F583}"/>
              </a:ext>
            </a:extLst>
          </p:cNvPr>
          <p:cNvSpPr/>
          <p:nvPr userDrawn="1"/>
        </p:nvSpPr>
        <p:spPr bwMode="gray">
          <a:xfrm>
            <a:off x="479425" y="1206230"/>
            <a:ext cx="473886" cy="87549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ctr"/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accent2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accent2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 b="0">
                <a:solidFill>
                  <a:schemeClr val="accent2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accent2"/>
                </a:solidFill>
              </a:defRPr>
            </a:lvl4pPr>
          </a:lstStyle>
          <a:p>
            <a:pPr lvl="0"/>
            <a:r>
              <a:rPr lang="de-DE"/>
              <a:t>Zitat</a:t>
            </a:r>
            <a:endParaRPr lang="de-DE" dirty="0"/>
          </a:p>
          <a:p>
            <a:pPr lvl="1"/>
            <a:r>
              <a:rPr lang="de-DE"/>
              <a:t>Name des Autors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B30F5BB5-7863-4504-94A4-F39A72E20BF2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</p:grpSpPr>
        <p:sp>
          <p:nvSpPr>
            <p:cNvPr id="3" name="Pfeil: Chevron 2">
              <a:extLst>
                <a:ext uri="{FF2B5EF4-FFF2-40B4-BE49-F238E27FC236}">
                  <a16:creationId xmlns:a16="http://schemas.microsoft.com/office/drawing/2014/main" id="{80955E3B-8357-4836-8592-3039D01F1391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Pfeil: Chevron 18">
              <a:extLst>
                <a:ext uri="{FF2B5EF4-FFF2-40B4-BE49-F238E27FC236}">
                  <a16:creationId xmlns:a16="http://schemas.microsoft.com/office/drawing/2014/main" id="{8245CA0A-C731-43B3-A4D1-99935FA2DE2F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solidFill>
              <a:schemeClr val="accent2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719F7FF-9FD8-4FC6-AE77-A349B0ACD5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43060F8-5D20-497E-9AAB-512DDB8C88FF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03B70818-BA9A-4A9E-BB42-894CD16E6F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8C8D05E3-CD28-43C1-A7F2-3AD6FBD49D7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33397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dunk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5BAB6549-3007-4962-B8D4-52ECE48231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388262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5BAB6549-3007-4962-B8D4-52ECE48231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CABC3893-E6D0-4680-9CDB-B7D76C158179}"/>
              </a:ext>
            </a:extLst>
          </p:cNvPr>
          <p:cNvCxnSpPr/>
          <p:nvPr userDrawn="1"/>
        </p:nvCxnSpPr>
        <p:spPr>
          <a:xfrm>
            <a:off x="0" y="6143625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F8D4B216-A5F7-4214-889D-75DD098CB8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209"/>
          <a:stretch/>
        </p:blipFill>
        <p:spPr>
          <a:xfrm>
            <a:off x="1" y="-4763"/>
            <a:ext cx="12192000" cy="6157913"/>
          </a:xfrm>
          <a:prstGeom prst="rect">
            <a:avLst/>
          </a:prstGeom>
        </p:spPr>
      </p:pic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19260903-BB55-4E18-8A26-9490D566EEA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9425" y="1826785"/>
            <a:ext cx="11233150" cy="1205330"/>
          </a:xfrm>
        </p:spPr>
        <p:txBody>
          <a:bodyPr/>
          <a:lstStyle>
            <a:lvl1pPr>
              <a:lnSpc>
                <a:spcPct val="110000"/>
              </a:lnSpc>
              <a:spcAft>
                <a:spcPts val="0"/>
              </a:spcAft>
              <a:defRPr sz="4400">
                <a:solidFill>
                  <a:schemeClr val="bg1"/>
                </a:solidFill>
                <a:latin typeface="Frutiger LT Com 65 Bold" panose="020B0803030504020204" pitchFamily="34" charset="0"/>
              </a:defRPr>
            </a:lvl1pPr>
            <a:lvl2pPr algn="r"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2pPr>
            <a:lvl3pPr algn="r">
              <a:lnSpc>
                <a:spcPct val="11000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n-lt"/>
              </a:defRPr>
            </a:lvl3pPr>
            <a:lvl4pPr marL="0" indent="0" algn="r">
              <a:lnSpc>
                <a:spcPct val="110000"/>
              </a:lnSpc>
              <a:buNone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de-DE"/>
              <a:t>Zitat</a:t>
            </a:r>
            <a:endParaRPr lang="de-DE" dirty="0"/>
          </a:p>
          <a:p>
            <a:pPr lvl="1"/>
            <a:r>
              <a:rPr lang="de-DE"/>
              <a:t>Name des Autors</a:t>
            </a:r>
            <a:endParaRPr lang="de-DE" dirty="0"/>
          </a:p>
          <a:p>
            <a:pPr lvl="2"/>
            <a:r>
              <a:rPr lang="de-DE"/>
              <a:t>Position</a:t>
            </a:r>
            <a:endParaRPr lang="de-DE" dirty="0"/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942B2AF3-B72B-4E51-98E8-276E33E081FB}"/>
              </a:ext>
            </a:extLst>
          </p:cNvPr>
          <p:cNvGrpSpPr/>
          <p:nvPr userDrawn="1"/>
        </p:nvGrpSpPr>
        <p:grpSpPr>
          <a:xfrm>
            <a:off x="479425" y="476249"/>
            <a:ext cx="1266824" cy="1028701"/>
            <a:chOff x="621507" y="476249"/>
            <a:chExt cx="1266824" cy="1028701"/>
          </a:xfrm>
          <a:solidFill>
            <a:schemeClr val="bg1"/>
          </a:solidFill>
        </p:grpSpPr>
        <p:sp>
          <p:nvSpPr>
            <p:cNvPr id="21" name="Pfeil: Chevron 20">
              <a:extLst>
                <a:ext uri="{FF2B5EF4-FFF2-40B4-BE49-F238E27FC236}">
                  <a16:creationId xmlns:a16="http://schemas.microsoft.com/office/drawing/2014/main" id="{A9E48764-AC81-446C-B62C-88A8F03B3803}"/>
                </a:ext>
              </a:extLst>
            </p:cNvPr>
            <p:cNvSpPr/>
            <p:nvPr userDrawn="1"/>
          </p:nvSpPr>
          <p:spPr>
            <a:xfrm>
              <a:off x="621507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Pfeil: Chevron 21">
              <a:extLst>
                <a:ext uri="{FF2B5EF4-FFF2-40B4-BE49-F238E27FC236}">
                  <a16:creationId xmlns:a16="http://schemas.microsoft.com/office/drawing/2014/main" id="{14C3BCAC-351B-4AFA-8D18-F61D609E40E4}"/>
                </a:ext>
              </a:extLst>
            </p:cNvPr>
            <p:cNvSpPr/>
            <p:nvPr userDrawn="1"/>
          </p:nvSpPr>
          <p:spPr>
            <a:xfrm>
              <a:off x="1216819" y="476249"/>
              <a:ext cx="671512" cy="1028701"/>
            </a:xfrm>
            <a:prstGeom prst="chevron">
              <a:avLst>
                <a:gd name="adj" fmla="val 42908"/>
              </a:avLst>
            </a:prstGeom>
            <a:grp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108000" rIns="108000" bIns="108000" rtlCol="0" anchor="ctr"/>
            <a:lstStyle/>
            <a:p>
              <a:pPr marL="180000" indent="-180000" algn="l">
                <a:lnSpc>
                  <a:spcPts val="1960"/>
                </a:lnSpc>
                <a:buClr>
                  <a:schemeClr val="accent1"/>
                </a:buClr>
                <a:buFont typeface="Wingdings" panose="05000000000000000000" pitchFamily="2" charset="2"/>
                <a:buChar char="§"/>
              </a:pPr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647DF70-C076-4A26-9F94-6FA1181DF1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F292229-9EF2-4BE6-8732-2CC7993750B5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1784F8B-F977-42FC-A651-A02A01C602E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60083F-34CE-4BF0-AB01-7CCA0176F2D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756908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F093205C-381E-B23F-7CED-97C6BAF8C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9192575 w 12192000"/>
              <a:gd name="connsiteY0" fmla="*/ 1492250 h 6858000"/>
              <a:gd name="connsiteX1" fmla="*/ 9192575 w 12192000"/>
              <a:gd name="connsiteY1" fmla="*/ 1947650 h 6858000"/>
              <a:gd name="connsiteX2" fmla="*/ 11712575 w 12192000"/>
              <a:gd name="connsiteY2" fmla="*/ 1947650 h 6858000"/>
              <a:gd name="connsiteX3" fmla="*/ 11712575 w 12192000"/>
              <a:gd name="connsiteY3" fmla="*/ 1492250 h 6858000"/>
              <a:gd name="connsiteX4" fmla="*/ 9192575 w 12192000"/>
              <a:gd name="connsiteY4" fmla="*/ 476250 h 6858000"/>
              <a:gd name="connsiteX5" fmla="*/ 9192575 w 12192000"/>
              <a:gd name="connsiteY5" fmla="*/ 1392238 h 6858000"/>
              <a:gd name="connsiteX6" fmla="*/ 11712575 w 12192000"/>
              <a:gd name="connsiteY6" fmla="*/ 1392238 h 6858000"/>
              <a:gd name="connsiteX7" fmla="*/ 11712575 w 12192000"/>
              <a:gd name="connsiteY7" fmla="*/ 4762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0866708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Kontakt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Titel Vorname Name</a:t>
            </a:r>
            <a:endParaRPr lang="de-DE" dirty="0"/>
          </a:p>
          <a:p>
            <a:pPr lvl="2"/>
            <a:r>
              <a:rPr lang="de-DE"/>
              <a:t>Geschäftsbereich XXX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pic>
        <p:nvPicPr>
          <p:cNvPr id="6" name="ipt_rgb_modul_send_de">
            <a:extLst>
              <a:ext uri="{FF2B5EF4-FFF2-40B4-BE49-F238E27FC236}">
                <a16:creationId xmlns:a16="http://schemas.microsoft.com/office/drawing/2014/main" id="{00CF2F51-E108-3DCF-5A98-B8EEA06CCC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7" name="ipt_rgb_modul_send_de">
            <a:extLst>
              <a:ext uri="{FF2B5EF4-FFF2-40B4-BE49-F238E27FC236}">
                <a16:creationId xmlns:a16="http://schemas.microsoft.com/office/drawing/2014/main" id="{F495169C-66A1-C664-5345-492879864D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36606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 hal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843079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03CE0E6-D2CB-8F7D-2D73-1B892D53D2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4572000"/>
          </a:xfrm>
          <a:custGeom>
            <a:avLst/>
            <a:gdLst>
              <a:gd name="connsiteX0" fmla="*/ 9192575 w 12192000"/>
              <a:gd name="connsiteY0" fmla="*/ 1492250 h 4572000"/>
              <a:gd name="connsiteX1" fmla="*/ 9192575 w 12192000"/>
              <a:gd name="connsiteY1" fmla="*/ 1947650 h 4572000"/>
              <a:gd name="connsiteX2" fmla="*/ 11712575 w 12192000"/>
              <a:gd name="connsiteY2" fmla="*/ 1947650 h 4572000"/>
              <a:gd name="connsiteX3" fmla="*/ 11712575 w 12192000"/>
              <a:gd name="connsiteY3" fmla="*/ 1492250 h 4572000"/>
              <a:gd name="connsiteX4" fmla="*/ 9192575 w 12192000"/>
              <a:gd name="connsiteY4" fmla="*/ 476250 h 4572000"/>
              <a:gd name="connsiteX5" fmla="*/ 9192575 w 12192000"/>
              <a:gd name="connsiteY5" fmla="*/ 1392238 h 4572000"/>
              <a:gd name="connsiteX6" fmla="*/ 11712575 w 12192000"/>
              <a:gd name="connsiteY6" fmla="*/ 1392238 h 4572000"/>
              <a:gd name="connsiteX7" fmla="*/ 11712575 w 12192000"/>
              <a:gd name="connsiteY7" fmla="*/ 476250 h 4572000"/>
              <a:gd name="connsiteX8" fmla="*/ 0 w 12192000"/>
              <a:gd name="connsiteY8" fmla="*/ 0 h 4572000"/>
              <a:gd name="connsiteX9" fmla="*/ 12192000 w 12192000"/>
              <a:gd name="connsiteY9" fmla="*/ 0 h 4572000"/>
              <a:gd name="connsiteX10" fmla="*/ 12192000 w 12192000"/>
              <a:gd name="connsiteY10" fmla="*/ 4572000 h 4572000"/>
              <a:gd name="connsiteX11" fmla="*/ 0 w 121920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72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2952020"/>
            <a:ext cx="5916612" cy="3388337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Kontakt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Titel Vorname Name</a:t>
            </a:r>
            <a:endParaRPr lang="de-DE" dirty="0"/>
          </a:p>
          <a:p>
            <a:pPr lvl="2"/>
            <a:r>
              <a:rPr lang="de-DE"/>
              <a:t>Geschäftsbereich XXX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</p:txBody>
      </p:sp>
      <p:pic>
        <p:nvPicPr>
          <p:cNvPr id="6" name="ipt_rgb_modul_send_de">
            <a:extLst>
              <a:ext uri="{FF2B5EF4-FFF2-40B4-BE49-F238E27FC236}">
                <a16:creationId xmlns:a16="http://schemas.microsoft.com/office/drawing/2014/main" id="{F45E2172-884D-91C9-EBCA-4F9CC1E447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7" name="ipt_rgb_modul_send_de">
            <a:extLst>
              <a:ext uri="{FF2B5EF4-FFF2-40B4-BE49-F238E27FC236}">
                <a16:creationId xmlns:a16="http://schemas.microsoft.com/office/drawing/2014/main" id="{DE03A2CC-C2EB-7737-527F-27CE217052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03547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ontaktfolie –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24602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9233E68D-B08D-4763-8344-8324924426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1700213"/>
            <a:ext cx="5916612" cy="3848489"/>
          </a:xfrm>
          <a:noFill/>
        </p:spPr>
        <p:txBody>
          <a:bodyPr lIns="0" tIns="0" rIns="0" bIns="0" anchor="t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0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Kontakt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Titel Vorname Name</a:t>
            </a:r>
            <a:endParaRPr lang="de-DE" dirty="0"/>
          </a:p>
          <a:p>
            <a:pPr lvl="2"/>
            <a:r>
              <a:rPr lang="de-DE"/>
              <a:t>Geschäftsbereich XXX</a:t>
            </a:r>
            <a:endParaRPr lang="de-DE" dirty="0"/>
          </a:p>
          <a:p>
            <a:pPr lvl="2"/>
            <a:r>
              <a:rPr lang="de-DE" dirty="0"/>
              <a:t>Tel. +49 12 3456-XXXX</a:t>
            </a:r>
          </a:p>
          <a:p>
            <a:pPr lvl="2"/>
            <a:r>
              <a:rPr lang="de-DE" dirty="0"/>
              <a:t>Fax +49 12 3456-XXXX</a:t>
            </a:r>
          </a:p>
          <a:p>
            <a:pPr lvl="2"/>
            <a:r>
              <a:rPr lang="de-DE" dirty="0"/>
              <a:t>vorname.name@fraunhofer.de</a:t>
            </a:r>
          </a:p>
          <a:p>
            <a:pPr lvl="3"/>
            <a:endParaRPr lang="pt-BR" dirty="0"/>
          </a:p>
          <a:p>
            <a:pPr lvl="3"/>
            <a:r>
              <a:rPr lang="pt-BR" dirty="0"/>
              <a:t>Fraunhofer XYZ</a:t>
            </a:r>
          </a:p>
          <a:p>
            <a:pPr lvl="3"/>
            <a:r>
              <a:rPr lang="pt-BR"/>
              <a:t>Straße XY</a:t>
            </a:r>
            <a:endParaRPr lang="pt-BR" dirty="0"/>
          </a:p>
          <a:p>
            <a:pPr lvl="3"/>
            <a:r>
              <a:rPr lang="pt-BR"/>
              <a:t>12345 Stadt</a:t>
            </a:r>
            <a:endParaRPr lang="pt-BR" dirty="0"/>
          </a:p>
          <a:p>
            <a:pPr lvl="3"/>
            <a:r>
              <a:rPr lang="pt-BR" dirty="0"/>
              <a:t>www.fraunhofer.de</a:t>
            </a:r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35BE6470-9C7A-097F-C1C2-97EA2CE43E4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283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84716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9F17E90D-0C11-4C1A-9AB0-99DFB3D05F3A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9425" y="2255355"/>
            <a:ext cx="11233149" cy="2998000"/>
          </a:xfrm>
          <a:noFill/>
        </p:spPr>
        <p:txBody>
          <a:bodyPr wrap="square" lIns="0" tIns="0" rIns="0" bIns="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66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7200"/>
              </a:lnSpc>
              <a:spcAft>
                <a:spcPts val="1600"/>
              </a:spcAft>
              <a:defRPr sz="858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ts val="2080"/>
              </a:lnSpc>
              <a:spcAft>
                <a:spcPts val="0"/>
              </a:spcAft>
              <a:defRPr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ts val="2080"/>
              </a:lnSpc>
              <a:spcBef>
                <a:spcPts val="2080"/>
              </a:spcBef>
              <a:spcAft>
                <a:spcPts val="0"/>
              </a:spcAft>
              <a:buNone/>
              <a:defRPr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Vielen Dank für Ihre Aufmerksamkeit</a:t>
            </a:r>
            <a:endParaRPr lang="de-DE" dirty="0"/>
          </a:p>
          <a:p>
            <a:pPr lvl="1"/>
            <a:r>
              <a:rPr lang="de-DE" dirty="0"/>
              <a:t>—</a:t>
            </a:r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AB77215F-59DD-021C-E6F2-2BE17AE05A1E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9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ob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643910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Bildplatzhalter 7">
            <a:extLst>
              <a:ext uri="{FF2B5EF4-FFF2-40B4-BE49-F238E27FC236}">
                <a16:creationId xmlns:a16="http://schemas.microsoft.com/office/drawing/2014/main" id="{4A4280D6-A5BE-D0CE-7123-4985CFCB27C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485774 w 12192000"/>
              <a:gd name="connsiteY0" fmla="*/ 1504949 h 6858000"/>
              <a:gd name="connsiteX1" fmla="*/ 485774 w 12192000"/>
              <a:gd name="connsiteY1" fmla="*/ 1957174 h 6858000"/>
              <a:gd name="connsiteX2" fmla="*/ 3005774 w 12192000"/>
              <a:gd name="connsiteY2" fmla="*/ 1957174 h 6858000"/>
              <a:gd name="connsiteX3" fmla="*/ 3005774 w 12192000"/>
              <a:gd name="connsiteY3" fmla="*/ 1504949 h 6858000"/>
              <a:gd name="connsiteX4" fmla="*/ 481947 w 12192000"/>
              <a:gd name="connsiteY4" fmla="*/ 485775 h 6858000"/>
              <a:gd name="connsiteX5" fmla="*/ 481947 w 12192000"/>
              <a:gd name="connsiteY5" fmla="*/ 1401033 h 6858000"/>
              <a:gd name="connsiteX6" fmla="*/ 3001947 w 12192000"/>
              <a:gd name="connsiteY6" fmla="*/ 1401033 h 6858000"/>
              <a:gd name="connsiteX7" fmla="*/ 3001947 w 12192000"/>
              <a:gd name="connsiteY7" fmla="*/ 485775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485774" y="1504949"/>
                </a:moveTo>
                <a:lnTo>
                  <a:pt x="485774" y="1957174"/>
                </a:lnTo>
                <a:lnTo>
                  <a:pt x="3005774" y="1957174"/>
                </a:lnTo>
                <a:lnTo>
                  <a:pt x="3005774" y="1504949"/>
                </a:lnTo>
                <a:close/>
                <a:moveTo>
                  <a:pt x="481947" y="485775"/>
                </a:moveTo>
                <a:lnTo>
                  <a:pt x="481947" y="1401033"/>
                </a:lnTo>
                <a:lnTo>
                  <a:pt x="3001947" y="1401033"/>
                </a:lnTo>
                <a:lnTo>
                  <a:pt x="3001947" y="485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75388" y="3340524"/>
            <a:ext cx="5916612" cy="264435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2640"/>
              </a:lnSpc>
              <a:spcAft>
                <a:spcPts val="120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4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1840"/>
              </a:spcBef>
              <a:spcAft>
                <a:spcPts val="0"/>
              </a:spcAft>
              <a:buNone/>
              <a:defRPr sz="14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br>
              <a:rPr lang="de-DE" dirty="0"/>
            </a:br>
            <a:r>
              <a:rPr lang="de-DE" dirty="0"/>
              <a:t>max. 3 Zeilen</a:t>
            </a:r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D48891FB-7DF3-434C-A89C-1C0F561E83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65"/>
          <a:stretch/>
        </p:blipFill>
        <p:spPr>
          <a:xfrm>
            <a:off x="485774" y="1504949"/>
            <a:ext cx="2520000" cy="452225"/>
          </a:xfrm>
          <a:prstGeom prst="rect">
            <a:avLst/>
          </a:prstGeom>
        </p:spPr>
      </p:pic>
      <p:pic>
        <p:nvPicPr>
          <p:cNvPr id="10" name="ipt_rgb_modul_send_de">
            <a:extLst>
              <a:ext uri="{FF2B5EF4-FFF2-40B4-BE49-F238E27FC236}">
                <a16:creationId xmlns:a16="http://schemas.microsoft.com/office/drawing/2014/main" id="{00CAD09F-6C9B-29D0-8334-9F518F3BC3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97"/>
          <a:stretch/>
        </p:blipFill>
        <p:spPr>
          <a:xfrm>
            <a:off x="481947" y="485775"/>
            <a:ext cx="2520000" cy="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0992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F53347-D192-CF15-AF7C-A7B824B67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BBB6D9D-D14F-6F0B-15CD-701D211BF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8ADBA-65A7-430F-9E95-38065201AF0F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8234CAF-152F-3B97-818C-C4E6B2FFB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© Fraunhofer IPT/WZL der RWTH Aachen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DAD453-0B98-6149-61DC-D7F040937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91231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kleine Headline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153742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70E0995-97EA-17A3-E1FF-8B5B23CDF07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6858000"/>
          </a:xfrm>
          <a:custGeom>
            <a:avLst/>
            <a:gdLst>
              <a:gd name="connsiteX0" fmla="*/ 9192575 w 12192000"/>
              <a:gd name="connsiteY0" fmla="*/ 1492250 h 6858000"/>
              <a:gd name="connsiteX1" fmla="*/ 9192575 w 12192000"/>
              <a:gd name="connsiteY1" fmla="*/ 1947650 h 6858000"/>
              <a:gd name="connsiteX2" fmla="*/ 11712575 w 12192000"/>
              <a:gd name="connsiteY2" fmla="*/ 1947650 h 6858000"/>
              <a:gd name="connsiteX3" fmla="*/ 11712575 w 12192000"/>
              <a:gd name="connsiteY3" fmla="*/ 1492250 h 6858000"/>
              <a:gd name="connsiteX4" fmla="*/ 9192575 w 12192000"/>
              <a:gd name="connsiteY4" fmla="*/ 476250 h 6858000"/>
              <a:gd name="connsiteX5" fmla="*/ 9192575 w 12192000"/>
              <a:gd name="connsiteY5" fmla="*/ 1392238 h 6858000"/>
              <a:gd name="connsiteX6" fmla="*/ 11712575 w 12192000"/>
              <a:gd name="connsiteY6" fmla="*/ 1392238 h 6858000"/>
              <a:gd name="connsiteX7" fmla="*/ 11712575 w 12192000"/>
              <a:gd name="connsiteY7" fmla="*/ 47625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038390"/>
            <a:ext cx="5916612" cy="2946485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2800"/>
              </a:lnSpc>
              <a:spcAft>
                <a:spcPts val="480"/>
              </a:spcAft>
              <a:defRPr sz="312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24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lang="de-DE" sz="1600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24 </a:t>
            </a:r>
            <a:r>
              <a:rPr lang="de-DE" dirty="0" err="1"/>
              <a:t>pt</a:t>
            </a:r>
            <a:r>
              <a:rPr lang="de-DE" dirty="0"/>
              <a:t>, </a:t>
            </a:r>
            <a:r>
              <a:rPr lang="de-DE" dirty="0" err="1"/>
              <a:t>Lorem</a:t>
            </a:r>
            <a:r>
              <a:rPr lang="de-DE" dirty="0"/>
              <a:t> </a:t>
            </a:r>
            <a:r>
              <a:rPr lang="de-DE" dirty="0" err="1"/>
              <a:t>ipsum</a:t>
            </a:r>
            <a:r>
              <a:rPr lang="de-DE" dirty="0"/>
              <a:t> </a:t>
            </a:r>
            <a:r>
              <a:rPr lang="de-DE" dirty="0" err="1"/>
              <a:t>dolor</a:t>
            </a:r>
            <a:r>
              <a:rPr lang="de-DE" dirty="0"/>
              <a:t> </a:t>
            </a:r>
            <a:r>
              <a:rPr lang="de-DE" dirty="0" err="1"/>
              <a:t>sit</a:t>
            </a:r>
            <a:r>
              <a:rPr lang="de-DE" dirty="0"/>
              <a:t> </a:t>
            </a:r>
            <a:r>
              <a:rPr lang="de-DE" dirty="0" err="1"/>
              <a:t>arem</a:t>
            </a:r>
            <a:r>
              <a:rPr lang="de-DE" dirty="0"/>
              <a:t> max. 3 Zeilen</a:t>
            </a:r>
          </a:p>
          <a:p>
            <a:pPr marL="0" lvl="3" indent="0" algn="l" defTabSz="914400" rtl="0" eaLnBrk="1" latinLnBrk="0" hangingPunct="1">
              <a:lnSpc>
                <a:spcPts val="1840"/>
              </a:lnSpc>
              <a:spcBef>
                <a:spcPts val="1840"/>
              </a:spcBef>
              <a:spcAft>
                <a:spcPts val="0"/>
              </a:spcAft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/>
              <a:t>Referenten</a:t>
            </a:r>
            <a:endParaRPr lang="de-DE" dirty="0"/>
          </a:p>
        </p:txBody>
      </p:sp>
      <p:pic>
        <p:nvPicPr>
          <p:cNvPr id="8" name="ipt_rgb_modul_send_de">
            <a:extLst>
              <a:ext uri="{FF2B5EF4-FFF2-40B4-BE49-F238E27FC236}">
                <a16:creationId xmlns:a16="http://schemas.microsoft.com/office/drawing/2014/main" id="{BB57CBBB-642A-4B44-EDFC-D36A435EB3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29EED71F-2C5E-65E3-3FF9-8E8DDCE767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91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95440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6">
            <a:extLst>
              <a:ext uri="{FF2B5EF4-FFF2-40B4-BE49-F238E27FC236}">
                <a16:creationId xmlns:a16="http://schemas.microsoft.com/office/drawing/2014/main" id="{E4D52719-2CCA-3CA0-0966-7E8085137F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4572000"/>
          </a:xfrm>
          <a:custGeom>
            <a:avLst/>
            <a:gdLst>
              <a:gd name="connsiteX0" fmla="*/ 9192575 w 12192000"/>
              <a:gd name="connsiteY0" fmla="*/ 1492250 h 4572000"/>
              <a:gd name="connsiteX1" fmla="*/ 9192575 w 12192000"/>
              <a:gd name="connsiteY1" fmla="*/ 1947650 h 4572000"/>
              <a:gd name="connsiteX2" fmla="*/ 11712575 w 12192000"/>
              <a:gd name="connsiteY2" fmla="*/ 1947650 h 4572000"/>
              <a:gd name="connsiteX3" fmla="*/ 11712575 w 12192000"/>
              <a:gd name="connsiteY3" fmla="*/ 1492250 h 4572000"/>
              <a:gd name="connsiteX4" fmla="*/ 9192575 w 12192000"/>
              <a:gd name="connsiteY4" fmla="*/ 476250 h 4572000"/>
              <a:gd name="connsiteX5" fmla="*/ 9192575 w 12192000"/>
              <a:gd name="connsiteY5" fmla="*/ 1392238 h 4572000"/>
              <a:gd name="connsiteX6" fmla="*/ 11712575 w 12192000"/>
              <a:gd name="connsiteY6" fmla="*/ 1392238 h 4572000"/>
              <a:gd name="connsiteX7" fmla="*/ 11712575 w 12192000"/>
              <a:gd name="connsiteY7" fmla="*/ 476250 h 4572000"/>
              <a:gd name="connsiteX8" fmla="*/ 0 w 12192000"/>
              <a:gd name="connsiteY8" fmla="*/ 0 h 4572000"/>
              <a:gd name="connsiteX9" fmla="*/ 12192000 w 12192000"/>
              <a:gd name="connsiteY9" fmla="*/ 0 h 4572000"/>
              <a:gd name="connsiteX10" fmla="*/ 12192000 w 12192000"/>
              <a:gd name="connsiteY10" fmla="*/ 4572000 h 4572000"/>
              <a:gd name="connsiteX11" fmla="*/ 0 w 12192000"/>
              <a:gd name="connsiteY11" fmla="*/ 4572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4572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4572000"/>
                </a:lnTo>
                <a:lnTo>
                  <a:pt x="0" y="4572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003515"/>
            <a:ext cx="7824783" cy="2502389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8" name="ipt_rgb_modul_send_de">
            <a:extLst>
              <a:ext uri="{FF2B5EF4-FFF2-40B4-BE49-F238E27FC236}">
                <a16:creationId xmlns:a16="http://schemas.microsoft.com/office/drawing/2014/main" id="{DDF5A445-C742-DDE7-216E-0D205EAB38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9" name="ipt_rgb_modul_send_de">
            <a:extLst>
              <a:ext uri="{FF2B5EF4-FFF2-40B4-BE49-F238E27FC236}">
                <a16:creationId xmlns:a16="http://schemas.microsoft.com/office/drawing/2014/main" id="{9A0D0D7B-8053-34CD-7FF4-FEF34495AC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9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Co-Bran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9587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>
            <a:extLst>
              <a:ext uri="{FF2B5EF4-FFF2-40B4-BE49-F238E27FC236}">
                <a16:creationId xmlns:a16="http://schemas.microsoft.com/office/drawing/2014/main" id="{951D26F3-DA5D-848E-BD64-E6BEC99083C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12192000" cy="3429000"/>
          </a:xfrm>
          <a:custGeom>
            <a:avLst/>
            <a:gdLst>
              <a:gd name="connsiteX0" fmla="*/ 9192575 w 12192000"/>
              <a:gd name="connsiteY0" fmla="*/ 1492250 h 3429000"/>
              <a:gd name="connsiteX1" fmla="*/ 9192575 w 12192000"/>
              <a:gd name="connsiteY1" fmla="*/ 1947650 h 3429000"/>
              <a:gd name="connsiteX2" fmla="*/ 11712575 w 12192000"/>
              <a:gd name="connsiteY2" fmla="*/ 1947650 h 3429000"/>
              <a:gd name="connsiteX3" fmla="*/ 11712575 w 12192000"/>
              <a:gd name="connsiteY3" fmla="*/ 1492250 h 3429000"/>
              <a:gd name="connsiteX4" fmla="*/ 9192575 w 12192000"/>
              <a:gd name="connsiteY4" fmla="*/ 476250 h 3429000"/>
              <a:gd name="connsiteX5" fmla="*/ 9192575 w 12192000"/>
              <a:gd name="connsiteY5" fmla="*/ 1392238 h 3429000"/>
              <a:gd name="connsiteX6" fmla="*/ 11712575 w 12192000"/>
              <a:gd name="connsiteY6" fmla="*/ 1392238 h 3429000"/>
              <a:gd name="connsiteX7" fmla="*/ 11712575 w 12192000"/>
              <a:gd name="connsiteY7" fmla="*/ 476250 h 3429000"/>
              <a:gd name="connsiteX8" fmla="*/ 0 w 12192000"/>
              <a:gd name="connsiteY8" fmla="*/ 0 h 3429000"/>
              <a:gd name="connsiteX9" fmla="*/ 12192000 w 12192000"/>
              <a:gd name="connsiteY9" fmla="*/ 0 h 3429000"/>
              <a:gd name="connsiteX10" fmla="*/ 12192000 w 12192000"/>
              <a:gd name="connsiteY10" fmla="*/ 3429000 h 3429000"/>
              <a:gd name="connsiteX11" fmla="*/ 0 w 12192000"/>
              <a:gd name="connsiteY11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429000">
                <a:moveTo>
                  <a:pt x="9192575" y="1492250"/>
                </a:moveTo>
                <a:lnTo>
                  <a:pt x="9192575" y="1947650"/>
                </a:lnTo>
                <a:lnTo>
                  <a:pt x="11712575" y="1947650"/>
                </a:lnTo>
                <a:lnTo>
                  <a:pt x="11712575" y="1492250"/>
                </a:lnTo>
                <a:close/>
                <a:moveTo>
                  <a:pt x="9192575" y="476250"/>
                </a:moveTo>
                <a:lnTo>
                  <a:pt x="9192575" y="1392238"/>
                </a:lnTo>
                <a:lnTo>
                  <a:pt x="11712575" y="1392238"/>
                </a:lnTo>
                <a:lnTo>
                  <a:pt x="11712575" y="47625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2357312"/>
            <a:ext cx="7824787" cy="2669101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wrap="square" lIns="486000" tIns="360000" rIns="360000" bIns="360000" anchor="t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6" name="ipt_rgb_modul_send_de">
            <a:extLst>
              <a:ext uri="{FF2B5EF4-FFF2-40B4-BE49-F238E27FC236}">
                <a16:creationId xmlns:a16="http://schemas.microsoft.com/office/drawing/2014/main" id="{BF3246D3-445A-44F7-9456-5301421C8D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050"/>
          <a:stretch/>
        </p:blipFill>
        <p:spPr>
          <a:xfrm>
            <a:off x="9192575" y="1492250"/>
            <a:ext cx="2520000" cy="455400"/>
          </a:xfrm>
          <a:prstGeom prst="rect">
            <a:avLst/>
          </a:prstGeom>
        </p:spPr>
      </p:pic>
      <p:pic>
        <p:nvPicPr>
          <p:cNvPr id="7" name="ipt_rgb_modul_send_de">
            <a:extLst>
              <a:ext uri="{FF2B5EF4-FFF2-40B4-BE49-F238E27FC236}">
                <a16:creationId xmlns:a16="http://schemas.microsoft.com/office/drawing/2014/main" id="{B18BE424-593F-A928-3BFA-54D19B2DC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47"/>
          <a:stretch/>
        </p:blipFill>
        <p:spPr>
          <a:xfrm>
            <a:off x="9192575" y="476250"/>
            <a:ext cx="2520000" cy="91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36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unt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5582164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FCA74BF2-60AE-432D-B809-6CE549DEA8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0"/>
            <a:ext cx="12192000" cy="6857999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" y="3490309"/>
            <a:ext cx="11712574" cy="2494566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600" b="0">
                <a:solidFill>
                  <a:schemeClr val="bg1"/>
                </a:solidFill>
                <a:latin typeface="+mj-lt"/>
              </a:defRPr>
            </a:lvl1pPr>
            <a:lvl2pPr>
              <a:lnSpc>
                <a:spcPts val="3200"/>
              </a:lnSpc>
              <a:spcAft>
                <a:spcPts val="64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Subline/Referent/Datum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04BAA954-E144-938A-40A8-2E93110B5E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8487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– große Headline oben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FA62D198-8DCD-43B1-ADA0-82CB261CFE4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716641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FA62D198-8DCD-43B1-ADA0-82CB261CFE4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2">
            <a:extLst>
              <a:ext uri="{FF2B5EF4-FFF2-40B4-BE49-F238E27FC236}">
                <a16:creationId xmlns:a16="http://schemas.microsoft.com/office/drawing/2014/main" id="{1CDBC4F6-986A-4A45-A632-2613DCB1992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AABB2FBB-BF9E-4D2C-8FD3-E83E6005233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323596"/>
            <a:ext cx="11712575" cy="2661279"/>
          </a:xfrm>
          <a:noFill/>
        </p:spPr>
        <p:txBody>
          <a:bodyPr wrap="square" lIns="486000" tIns="360000" rIns="360000" bIns="360000" anchor="b">
            <a:spAutoFit/>
          </a:bodyPr>
          <a:lstStyle>
            <a:lvl1pPr>
              <a:lnSpc>
                <a:spcPct val="10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0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spcAft>
                <a:spcPts val="0"/>
              </a:spcAft>
              <a:defRPr sz="1600">
                <a:solidFill>
                  <a:schemeClr val="bg1"/>
                </a:solidFill>
                <a:latin typeface="+mj-lt"/>
              </a:defRPr>
            </a:lvl3pPr>
            <a:lvl4pPr marL="0" indent="0">
              <a:lnSpc>
                <a:spcPct val="110000"/>
              </a:lnSpc>
              <a:spcBef>
                <a:spcPts val="2080"/>
              </a:spcBef>
              <a:spcAft>
                <a:spcPts val="0"/>
              </a:spcAft>
              <a:buNone/>
              <a:defRPr sz="1600">
                <a:solidFill>
                  <a:schemeClr val="bg1"/>
                </a:solidFill>
              </a:defRPr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 dirty="0"/>
              <a:t>Headline, Frutiger LT </a:t>
            </a:r>
            <a:r>
              <a:rPr lang="de-DE" err="1"/>
              <a:t>Com</a:t>
            </a:r>
            <a:r>
              <a:rPr lang="de-DE"/>
              <a:t> Lt</a:t>
            </a:r>
            <a:r>
              <a:rPr lang="de-DE" dirty="0"/>
              <a:t>, 32 </a:t>
            </a:r>
            <a:r>
              <a:rPr lang="de-DE" dirty="0" err="1"/>
              <a:t>pt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/>
              <a:t>Subline/Referent/Datum</a:t>
            </a:r>
            <a:endParaRPr lang="de-DE" dirty="0"/>
          </a:p>
          <a:p>
            <a:pPr lvl="3"/>
            <a:r>
              <a:rPr lang="de-DE"/>
              <a:t>Referenten</a:t>
            </a:r>
            <a:endParaRPr lang="de-DE" dirty="0"/>
          </a:p>
        </p:txBody>
      </p:sp>
      <p:pic>
        <p:nvPicPr>
          <p:cNvPr id="2" name="ipt_rgb_modul_send_de">
            <a:extLst>
              <a:ext uri="{FF2B5EF4-FFF2-40B4-BE49-F238E27FC236}">
                <a16:creationId xmlns:a16="http://schemas.microsoft.com/office/drawing/2014/main" id="{5745FC80-4C7B-CB74-55C2-061B4228585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92575" y="476250"/>
            <a:ext cx="2520000" cy="147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9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 – Bild vollfläch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5B6287E-4A4F-4439-B422-A23539B2685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04060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5B6287E-4A4F-4439-B422-A23539B268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63C81C46-CC1D-1798-CF35-B24016A3A4F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153149"/>
          </a:xfrm>
          <a:custGeom>
            <a:avLst/>
            <a:gdLst>
              <a:gd name="connsiteX0" fmla="*/ 485774 w 12192000"/>
              <a:gd name="connsiteY0" fmla="*/ 1504949 h 6153149"/>
              <a:gd name="connsiteX1" fmla="*/ 485774 w 12192000"/>
              <a:gd name="connsiteY1" fmla="*/ 1957174 h 6153149"/>
              <a:gd name="connsiteX2" fmla="*/ 3005774 w 12192000"/>
              <a:gd name="connsiteY2" fmla="*/ 1957174 h 6153149"/>
              <a:gd name="connsiteX3" fmla="*/ 3005774 w 12192000"/>
              <a:gd name="connsiteY3" fmla="*/ 1504949 h 6153149"/>
              <a:gd name="connsiteX4" fmla="*/ 481947 w 12192000"/>
              <a:gd name="connsiteY4" fmla="*/ 485775 h 6153149"/>
              <a:gd name="connsiteX5" fmla="*/ 481947 w 12192000"/>
              <a:gd name="connsiteY5" fmla="*/ 1401033 h 6153149"/>
              <a:gd name="connsiteX6" fmla="*/ 3001947 w 12192000"/>
              <a:gd name="connsiteY6" fmla="*/ 1401033 h 6153149"/>
              <a:gd name="connsiteX7" fmla="*/ 3001947 w 12192000"/>
              <a:gd name="connsiteY7" fmla="*/ 485775 h 6153149"/>
              <a:gd name="connsiteX8" fmla="*/ 0 w 12192000"/>
              <a:gd name="connsiteY8" fmla="*/ 0 h 6153149"/>
              <a:gd name="connsiteX9" fmla="*/ 12192000 w 12192000"/>
              <a:gd name="connsiteY9" fmla="*/ 0 h 6153149"/>
              <a:gd name="connsiteX10" fmla="*/ 12192000 w 12192000"/>
              <a:gd name="connsiteY10" fmla="*/ 6153149 h 6153149"/>
              <a:gd name="connsiteX11" fmla="*/ 0 w 12192000"/>
              <a:gd name="connsiteY11" fmla="*/ 6153149 h 6153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153149">
                <a:moveTo>
                  <a:pt x="485774" y="1504949"/>
                </a:moveTo>
                <a:lnTo>
                  <a:pt x="485774" y="1957174"/>
                </a:lnTo>
                <a:lnTo>
                  <a:pt x="3005774" y="1957174"/>
                </a:lnTo>
                <a:lnTo>
                  <a:pt x="3005774" y="1504949"/>
                </a:lnTo>
                <a:close/>
                <a:moveTo>
                  <a:pt x="481947" y="485775"/>
                </a:moveTo>
                <a:lnTo>
                  <a:pt x="481947" y="1401033"/>
                </a:lnTo>
                <a:lnTo>
                  <a:pt x="3001947" y="1401033"/>
                </a:lnTo>
                <a:lnTo>
                  <a:pt x="3001947" y="48577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153149"/>
                </a:lnTo>
                <a:lnTo>
                  <a:pt x="0" y="6153149"/>
                </a:lnTo>
                <a:close/>
              </a:path>
            </a:pathLst>
          </a:custGeom>
          <a:solidFill>
            <a:schemeClr val="bg2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59FA541-8597-4991-9A2A-D86D39840E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5388" y="3149600"/>
            <a:ext cx="5916612" cy="2177878"/>
          </a:xfrm>
          <a:gradFill flip="none" rotWithShape="1">
            <a:gsLst>
              <a:gs pos="33744">
                <a:srgbClr val="00779A">
                  <a:lumMod val="100000"/>
                  <a:alpha val="95000"/>
                </a:srgbClr>
              </a:gs>
              <a:gs pos="0">
                <a:srgbClr val="014A6B">
                  <a:alpha val="95000"/>
                </a:srgbClr>
              </a:gs>
              <a:gs pos="75000">
                <a:srgbClr val="4DC7D2">
                  <a:lumMod val="90000"/>
                  <a:lumOff val="10000"/>
                  <a:alpha val="95000"/>
                </a:srgbClr>
              </a:gs>
              <a:gs pos="100000">
                <a:srgbClr val="04B1AA">
                  <a:alpha val="95000"/>
                </a:srgbClr>
              </a:gs>
            </a:gsLst>
            <a:path path="circle">
              <a:fillToRect r="100000" b="100000"/>
            </a:path>
            <a:tileRect l="-100000" t="-100000"/>
          </a:gradFill>
        </p:spPr>
        <p:txBody>
          <a:bodyPr lIns="360000" tIns="360000" rIns="360000" bIns="360000"/>
          <a:lstStyle>
            <a:lvl1pPr>
              <a:lnSpc>
                <a:spcPct val="110000"/>
              </a:lnSpc>
              <a:spcAft>
                <a:spcPts val="0"/>
              </a:spcAft>
              <a:defRPr sz="3200" b="0">
                <a:solidFill>
                  <a:schemeClr val="bg1"/>
                </a:solidFill>
                <a:latin typeface="+mn-lt"/>
              </a:defRPr>
            </a:lvl1pPr>
            <a:lvl2pPr>
              <a:lnSpc>
                <a:spcPts val="3520"/>
              </a:lnSpc>
              <a:spcAft>
                <a:spcPts val="1600"/>
              </a:spcAft>
              <a:defRPr sz="4160" b="1">
                <a:solidFill>
                  <a:schemeClr val="bg1"/>
                </a:solidFill>
                <a:latin typeface="Frutiger LT Com 75 Black" panose="020B0A03040504030204" pitchFamily="34" charset="0"/>
              </a:defRPr>
            </a:lvl2pPr>
            <a:lvl3pPr>
              <a:lnSpc>
                <a:spcPct val="110000"/>
              </a:lnSpc>
              <a:defRPr sz="1600"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64BA1D15-0475-4B03-86A1-56C3D9C6307F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9F04E553-B0CF-417B-829A-CC6F4C4FE026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6ECF15-13D4-44C4-B713-BCD347A79FE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© Fraunhofer IPT/WZL der RWTH Aachen</a:t>
            </a:r>
            <a:endParaRPr lang="de-DE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DDBA688-BE97-41EF-8F34-A1FF74ABCB8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3" name="ipt_rgb_modul_send_de">
            <a:extLst>
              <a:ext uri="{FF2B5EF4-FFF2-40B4-BE49-F238E27FC236}">
                <a16:creationId xmlns:a16="http://schemas.microsoft.com/office/drawing/2014/main" id="{77EA7D2B-65DE-53D5-635C-2F52BF5FB2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9265"/>
          <a:stretch/>
        </p:blipFill>
        <p:spPr>
          <a:xfrm>
            <a:off x="485774" y="1504949"/>
            <a:ext cx="2520000" cy="452225"/>
          </a:xfrm>
          <a:prstGeom prst="rect">
            <a:avLst/>
          </a:prstGeom>
        </p:spPr>
      </p:pic>
      <p:pic>
        <p:nvPicPr>
          <p:cNvPr id="14" name="ipt_rgb_modul_send_de">
            <a:extLst>
              <a:ext uri="{FF2B5EF4-FFF2-40B4-BE49-F238E27FC236}">
                <a16:creationId xmlns:a16="http://schemas.microsoft.com/office/drawing/2014/main" id="{2D1080A5-C474-BD4B-CA6E-1D78A0A361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7797"/>
          <a:stretch/>
        </p:blipFill>
        <p:spPr>
          <a:xfrm>
            <a:off x="481947" y="485775"/>
            <a:ext cx="2520000" cy="91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977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7">
          <p15:clr>
            <a:srgbClr val="FBAE40"/>
          </p15:clr>
        </p15:guide>
        <p15:guide id="2" pos="3953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1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ags" Target="../tags/tag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2.emf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F507918F-B2AA-4A76-81D6-4E27E906E31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2"/>
            </p:custDataLst>
            <p:extLst>
              <p:ext uri="{D42A27DB-BD31-4B8C-83A1-F6EECF244321}">
                <p14:modId xmlns:p14="http://schemas.microsoft.com/office/powerpoint/2010/main" val="1550932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3" imgW="344" imgH="345" progId="TCLayout.ActiveDocument.1">
                  <p:embed/>
                </p:oleObj>
              </mc:Choice>
              <mc:Fallback>
                <p:oleObj name="think-cell Folie" r:id="rId3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F507918F-B2AA-4A76-81D6-4E27E906E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A78C480-B66C-43DB-AAEB-3790EF5A766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588"/>
            <a:ext cx="11233150" cy="382733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/>
          <a:p>
            <a:r>
              <a:rPr lang="de-DE"/>
              <a:t>Headline, Frutiger LT Com Bd, 24 pt, Kapiteltrenner</a:t>
            </a:r>
            <a:endParaRPr lang="de-DE" noProof="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3ED48EE-75FC-48CE-8886-5B06675925EC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478199" y="1703388"/>
            <a:ext cx="11234376" cy="2640595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/>
          <a:p>
            <a:pPr lvl="0"/>
            <a:r>
              <a:rPr lang="de-DE" noProof="0" dirty="0"/>
              <a:t>Level 1</a:t>
            </a:r>
          </a:p>
          <a:p>
            <a:pPr lvl="1"/>
            <a:r>
              <a:rPr lang="de-DE" noProof="0" dirty="0"/>
              <a:t>Level 2</a:t>
            </a:r>
          </a:p>
          <a:p>
            <a:pPr lvl="2"/>
            <a:r>
              <a:rPr lang="de-DE" noProof="0" dirty="0"/>
              <a:t>Level 3</a:t>
            </a:r>
          </a:p>
          <a:p>
            <a:pPr lvl="3"/>
            <a:r>
              <a:rPr lang="de-DE" noProof="0" dirty="0"/>
              <a:t>Level 4</a:t>
            </a:r>
          </a:p>
          <a:p>
            <a:pPr lvl="4"/>
            <a:r>
              <a:rPr lang="de-DE" noProof="0" dirty="0"/>
              <a:t>Level 5</a:t>
            </a:r>
          </a:p>
          <a:p>
            <a:pPr lvl="5"/>
            <a:r>
              <a:rPr lang="de-DE" noProof="0" dirty="0"/>
              <a:t>Level 6</a:t>
            </a:r>
          </a:p>
          <a:p>
            <a:pPr lvl="6"/>
            <a:r>
              <a:rPr lang="de-DE" noProof="0" dirty="0"/>
              <a:t>Level 7</a:t>
            </a:r>
          </a:p>
          <a:p>
            <a:pPr lvl="7"/>
            <a:r>
              <a:rPr lang="de-DE" noProof="0" dirty="0"/>
              <a:t>Level 8</a:t>
            </a:r>
          </a:p>
          <a:p>
            <a:pPr lvl="8"/>
            <a:r>
              <a:rPr lang="de-DE" noProof="0" dirty="0"/>
              <a:t>Level 9</a:t>
            </a:r>
          </a:p>
        </p:txBody>
      </p:sp>
      <p:sp>
        <p:nvSpPr>
          <p:cNvPr id="4" name="Datumsplatzhalter">
            <a:extLst>
              <a:ext uri="{FF2B5EF4-FFF2-40B4-BE49-F238E27FC236}">
                <a16:creationId xmlns:a16="http://schemas.microsoft.com/office/drawing/2014/main" id="{F9CDF1F4-2065-4A60-8377-ED9014CA8CBB}"/>
              </a:ext>
            </a:extLst>
          </p:cNvPr>
          <p:cNvSpPr>
            <a:spLocks noGrp="1"/>
          </p:cNvSpPr>
          <p:nvPr>
            <p:ph type="dt" sz="half" idx="2"/>
          </p:nvPr>
        </p:nvSpPr>
        <p:spPr bwMode="gray">
          <a:xfrm>
            <a:off x="1309947" y="6455836"/>
            <a:ext cx="864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fld id="{FB997AFF-605B-4F8A-B4F7-626613F71041}" type="datetime1">
              <a:rPr lang="de-DE" noProof="0" smtClean="0"/>
              <a:t>26.06.2023</a:t>
            </a:fld>
            <a:endParaRPr lang="de-DE" noProof="0" dirty="0"/>
          </a:p>
        </p:txBody>
      </p:sp>
      <p:sp>
        <p:nvSpPr>
          <p:cNvPr id="5" name="Copyright Fraunhofer">
            <a:extLst>
              <a:ext uri="{FF2B5EF4-FFF2-40B4-BE49-F238E27FC236}">
                <a16:creationId xmlns:a16="http://schemas.microsoft.com/office/drawing/2014/main" id="{5FF3544A-E0F0-4101-A728-3DFB567F77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gray">
          <a:xfrm>
            <a:off x="2297897" y="6455836"/>
            <a:ext cx="2952000" cy="123111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8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© Fraunhofer IPT/WZL der RWTH Aachen</a:t>
            </a:r>
          </a:p>
        </p:txBody>
      </p: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ED49F1F8-4B89-4B18-B579-CD843138501E}"/>
              </a:ext>
            </a:extLst>
          </p:cNvPr>
          <p:cNvCxnSpPr>
            <a:cxnSpLocks/>
          </p:cNvCxnSpPr>
          <p:nvPr userDrawn="1"/>
        </p:nvCxnSpPr>
        <p:spPr bwMode="gray">
          <a:xfrm>
            <a:off x="479425" y="1245411"/>
            <a:ext cx="360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Gerader Verbinder 41">
            <a:extLst>
              <a:ext uri="{FF2B5EF4-FFF2-40B4-BE49-F238E27FC236}">
                <a16:creationId xmlns:a16="http://schemas.microsoft.com/office/drawing/2014/main" id="{86070D71-EE9E-4293-96A3-C2A0A07F7A62}"/>
              </a:ext>
            </a:extLst>
          </p:cNvPr>
          <p:cNvCxnSpPr/>
          <p:nvPr userDrawn="1"/>
        </p:nvCxnSpPr>
        <p:spPr bwMode="gray">
          <a:xfrm>
            <a:off x="0" y="6146006"/>
            <a:ext cx="12192000" cy="0"/>
          </a:xfrm>
          <a:prstGeom prst="line">
            <a:avLst/>
          </a:prstGeom>
          <a:ln w="1905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Informationsklassifizierung">
            <a:extLst>
              <a:ext uri="{FF2B5EF4-FFF2-40B4-BE49-F238E27FC236}">
                <a16:creationId xmlns:a16="http://schemas.microsoft.com/office/drawing/2014/main" id="{6C489D0F-950D-4913-86C7-7EB1061786F3}"/>
              </a:ext>
            </a:extLst>
          </p:cNvPr>
          <p:cNvSpPr txBox="1">
            <a:spLocks/>
          </p:cNvSpPr>
          <p:nvPr userDrawn="1"/>
        </p:nvSpPr>
        <p:spPr bwMode="gray">
          <a:xfrm>
            <a:off x="5373847" y="6455836"/>
            <a:ext cx="1444306" cy="12311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ctr"/>
            <a:r>
              <a:rPr lang="de-DE" sz="800" b="1">
                <a:latin typeface="+mj-lt"/>
              </a:rPr>
              <a:t> </a:t>
            </a:r>
            <a:endParaRPr lang="en-US" sz="800" b="1" dirty="0">
              <a:latin typeface="+mj-lt"/>
            </a:endParaRP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EED91C-7E81-4D59-8D3D-748F372837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11843" y="6455835"/>
            <a:ext cx="408932" cy="12311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3D81EE41-304C-41C3-8185-350F2275D756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1E4CF01-6D6F-4B29-B924-0F3D1CED79B9}"/>
              </a:ext>
            </a:extLst>
          </p:cNvPr>
          <p:cNvSpPr txBox="1"/>
          <p:nvPr userDrawn="1"/>
        </p:nvSpPr>
        <p:spPr>
          <a:xfrm>
            <a:off x="479425" y="6455836"/>
            <a:ext cx="232417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l">
              <a:lnSpc>
                <a:spcPct val="100000"/>
              </a:lnSpc>
              <a:buClr>
                <a:schemeClr val="accent1"/>
              </a:buClr>
              <a:buFont typeface="Wingdings" panose="05000000000000000000" pitchFamily="2" charset="2"/>
              <a:buNone/>
            </a:pPr>
            <a:r>
              <a:rPr lang="de-DE" sz="800"/>
              <a:t>Seite</a:t>
            </a:r>
            <a:endParaRPr lang="de-DE" sz="8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8F81563-C6CD-CBCA-7DE4-45CD8FC094B9}"/>
              </a:ext>
            </a:extLst>
          </p:cNvPr>
          <p:cNvPicPr>
            <a:picLocks noChangeAspect="1"/>
          </p:cNvPicPr>
          <p:nvPr userDrawn="1"/>
        </p:nvPicPr>
        <p:blipFill>
          <a:blip r:embed="rId3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8029" y="6336000"/>
            <a:ext cx="1746394" cy="24345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461CCF-1FEC-EA46-8A87-09F35048752A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800" y="6336000"/>
            <a:ext cx="1404000" cy="38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334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</p:sldLayoutIdLst>
  <p:hf hdr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400" b="0" kern="1200">
          <a:solidFill>
            <a:schemeClr val="accent2"/>
          </a:solidFill>
          <a:latin typeface="Frutiger LT Com 65 Bold" panose="020B0803030504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600" b="0" kern="1200">
          <a:solidFill>
            <a:schemeClr val="accent1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19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400" rtl="0" eaLnBrk="1" latinLnBrk="0" hangingPunct="1">
        <a:lnSpc>
          <a:spcPct val="110000"/>
        </a:lnSpc>
        <a:spcBef>
          <a:spcPts val="0"/>
        </a:spcBef>
        <a:buFont typeface="Arial" panose="020B0604020202020204" pitchFamily="34" charset="0"/>
        <a:buNone/>
        <a:defRPr sz="1400" b="0" kern="1200">
          <a:solidFill>
            <a:schemeClr val="tx1"/>
          </a:solidFill>
          <a:latin typeface="+mj-lt"/>
          <a:ea typeface="+mn-ea"/>
          <a:cs typeface="+mn-cs"/>
        </a:defRPr>
      </a:lvl3pPr>
      <a:lvl4pPr marL="18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36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40000" indent="-180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6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accent1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432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648000" indent="-216000" algn="l" defTabSz="914400" rtl="0" eaLnBrk="1" latinLnBrk="0" hangingPunct="1">
        <a:lnSpc>
          <a:spcPct val="110000"/>
        </a:lnSpc>
        <a:spcBef>
          <a:spcPts val="0"/>
        </a:spcBef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02">
          <p15:clr>
            <a:srgbClr val="F26B43"/>
          </p15:clr>
        </p15:guide>
        <p15:guide id="2" pos="7378">
          <p15:clr>
            <a:srgbClr val="F26B43"/>
          </p15:clr>
        </p15:guide>
        <p15:guide id="3" orient="horz" pos="300">
          <p15:clr>
            <a:srgbClr val="F26B43"/>
          </p15:clr>
        </p15:guide>
        <p15:guide id="4" orient="horz" pos="4133">
          <p15:clr>
            <a:srgbClr val="F26B43"/>
          </p15:clr>
        </p15:guide>
        <p15:guide id="5" orient="horz" pos="3770">
          <p15:clr>
            <a:srgbClr val="F26B43"/>
          </p15:clr>
        </p15:guide>
        <p15:guide id="8" orient="horz" pos="1071">
          <p15:clr>
            <a:srgbClr val="F26B43"/>
          </p15:clr>
        </p15:guide>
        <p15:guide id="9" orient="horz" pos="38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0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3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5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1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6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10" Type="http://schemas.openxmlformats.org/officeDocument/2006/relationships/image" Target="../media/image17.jpeg"/><Relationship Id="rId4" Type="http://schemas.openxmlformats.org/officeDocument/2006/relationships/image" Target="../media/image1.emf"/><Relationship Id="rId9" Type="http://schemas.openxmlformats.org/officeDocument/2006/relationships/image" Target="../media/image16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oleObject" Target="../embeddings/oleObject37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8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9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0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1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2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oleObject" Target="../embeddings/oleObject38.bin"/><Relationship Id="rId7" Type="http://schemas.openxmlformats.org/officeDocument/2006/relationships/image" Target="../media/image23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4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gif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5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7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56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8.xml"/><Relationship Id="rId1" Type="http://schemas.openxmlformats.org/officeDocument/2006/relationships/tags" Target="../tags/tag58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de/BrosTrend-WiFi-USB-Adapter-5dBi-Antennen/dp/B09TKG3NMY" TargetMode="External"/><Relationship Id="rId2" Type="http://schemas.openxmlformats.org/officeDocument/2006/relationships/hyperlink" Target="https://www.reichelt.de/de/de/industrial-lte-router-gps-wlan-mil-ur75l04eugw-p305569.html?PROVID=2788&amp;gclid=Cj0KCQjw7uSkBhDGARIsAMCZNJvWoT-urakJsYe6tfXxCDCSm-GmOzcUW50V3z2GZaSs34gNheodVIQaAv8jEALw_wcB&amp;&amp;r=1" TargetMode="Externa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3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4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5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6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37.xml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8.xml"/><Relationship Id="rId6" Type="http://schemas.openxmlformats.org/officeDocument/2006/relationships/image" Target="../media/image8.gif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39.xml"/><Relationship Id="rId6" Type="http://schemas.openxmlformats.org/officeDocument/2006/relationships/image" Target="../media/image8.gif"/><Relationship Id="rId5" Type="http://schemas.openxmlformats.org/officeDocument/2006/relationships/image" Target="../media/image9.png"/><Relationship Id="rId4" Type="http://schemas.openxmlformats.org/officeDocument/2006/relationships/image" Target="../media/image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4B23A4EC-E6FD-4AAF-90B4-44785B1F153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4B23A4EC-E6FD-4AAF-90B4-44785B1F15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09A6212-948B-4F5F-9BEF-32E5083283C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8198" y="1999174"/>
            <a:ext cx="7418002" cy="3256982"/>
          </a:xfrm>
        </p:spPr>
        <p:txBody>
          <a:bodyPr/>
          <a:lstStyle/>
          <a:p>
            <a:pPr lvl="0"/>
            <a:r>
              <a:rPr lang="de-DE" dirty="0"/>
              <a:t>Luiza Souza Sim</a:t>
            </a:r>
            <a:r>
              <a:rPr lang="pt-BR" dirty="0"/>
              <a:t>ões</a:t>
            </a:r>
            <a:endParaRPr lang="de-DE" dirty="0"/>
          </a:p>
          <a:p>
            <a:pPr lvl="1"/>
            <a:r>
              <a:rPr lang="de-DE" dirty="0"/>
              <a:t>—</a:t>
            </a:r>
            <a:endParaRPr lang="de-DE" sz="1000" dirty="0"/>
          </a:p>
          <a:p>
            <a:pPr lvl="2"/>
            <a:r>
              <a:rPr lang="en-US" b="0" i="0" dirty="0">
                <a:effectLst/>
                <a:latin typeface="Arial" panose="020B0604020202020204" pitchFamily="34" charset="0"/>
              </a:rPr>
              <a:t>Validation of remote-control use cases for construction and mining robots via 5G</a:t>
            </a:r>
          </a:p>
          <a:p>
            <a:pPr lvl="0"/>
            <a:endParaRPr lang="de-DE" dirty="0"/>
          </a:p>
          <a:p>
            <a:pPr lvl="1">
              <a:lnSpc>
                <a:spcPct val="100000"/>
              </a:lnSpc>
            </a:pPr>
            <a:r>
              <a:rPr lang="de-DE" dirty="0"/>
              <a:t>—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lvl="0"/>
            <a:r>
              <a:rPr lang="pt-BR" dirty="0"/>
              <a:t>Supervisor: Profa. Dra. Ana Isabela Araújo Cunha </a:t>
            </a:r>
          </a:p>
          <a:p>
            <a:pPr lvl="0"/>
            <a:r>
              <a:rPr lang="pt-BR" dirty="0"/>
              <a:t>Co-supervisor: M.Sc. Sarah Schmitt</a:t>
            </a:r>
            <a:endParaRPr lang="de-DE" dirty="0"/>
          </a:p>
        </p:txBody>
      </p:sp>
      <p:pic>
        <p:nvPicPr>
          <p:cNvPr id="1028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9C018AA-3F73-A5CC-D80D-270CE8643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3EF973B9-5044-D489-6046-1E4C01A4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0821DFC-4541-4D25-86CF-D9F84368A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15808" y="6455836"/>
            <a:ext cx="2952000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© Fraunhofer IPT/WZL der RWTH Aachen</a:t>
            </a:r>
          </a:p>
        </p:txBody>
      </p:sp>
      <p:sp>
        <p:nvSpPr>
          <p:cNvPr id="2" name="Datumsplatzhalter 2">
            <a:extLst>
              <a:ext uri="{FF2B5EF4-FFF2-40B4-BE49-F238E27FC236}">
                <a16:creationId xmlns:a16="http://schemas.microsoft.com/office/drawing/2014/main" id="{99C68073-2F03-185F-E2A2-AE5C6FA4B2BC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75920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5359515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743164908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425" y="395588"/>
            <a:ext cx="11233150" cy="406265"/>
          </a:xfrm>
        </p:spPr>
        <p:txBody>
          <a:bodyPr/>
          <a:lstStyle/>
          <a:p>
            <a:r>
              <a:rPr lang="de-DE" dirty="0"/>
              <a:t>Definition of the Study Problem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FF3CD05-5412-4A5D-98D6-F5796119A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9318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Key objectives</a:t>
            </a:r>
            <a:endParaRPr lang="en-US" dirty="0">
              <a:solidFill>
                <a:srgbClr val="669DB2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059B6D-DB71-0E9F-9288-483996F79F28}"/>
              </a:ext>
            </a:extLst>
          </p:cNvPr>
          <p:cNvSpPr/>
          <p:nvPr/>
        </p:nvSpPr>
        <p:spPr>
          <a:xfrm>
            <a:off x="447675" y="1628800"/>
            <a:ext cx="11264900" cy="4202618"/>
          </a:xfrm>
          <a:prstGeom prst="rect">
            <a:avLst/>
          </a:prstGeom>
          <a:noFill/>
        </p:spPr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B4B5AA3-346F-79FF-5CC1-3BB9DF3005C7}"/>
              </a:ext>
            </a:extLst>
          </p:cNvPr>
          <p:cNvSpPr/>
          <p:nvPr/>
        </p:nvSpPr>
        <p:spPr>
          <a:xfrm>
            <a:off x="449050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0 w 2681464"/>
              <a:gd name="connsiteY5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50800">
            <a:solidFill>
              <a:schemeClr val="bg1"/>
            </a:solidFill>
          </a:ln>
          <a:effectLst/>
        </p:spPr>
        <p:style>
          <a:lnRef idx="0">
            <a:scrgbClr r="0" g="0" b="0"/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216000" tIns="0" rIns="646530" bIns="3600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Conduct a bibliographic review of existing works on the subject.</a:t>
            </a:r>
            <a:endParaRPr lang="en-US" sz="1400" b="0" kern="1200" dirty="0">
              <a:latin typeface="Frutiger LT Com 65 Bold" panose="020B0803030504020204" pitchFamily="34" charset="0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FA602B-117A-000D-ADD3-BD20BD556D56}"/>
              </a:ext>
            </a:extLst>
          </p:cNvPr>
          <p:cNvSpPr/>
          <p:nvPr/>
        </p:nvSpPr>
        <p:spPr>
          <a:xfrm>
            <a:off x="2595497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30889" tIns="0" rIns="630889" bIns="3556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Create and plan a setup for 5G applications in the Construction and Mining sections.</a:t>
            </a:r>
            <a:endParaRPr lang="en-US" sz="1400" b="0" kern="1200" dirty="0">
              <a:latin typeface="Frutiger LT Com 65 Bold" panose="020B0803030504020204" pitchFamily="34" charset="0"/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358FD0F-D7EB-EE65-E030-A9634B35F8F2}"/>
              </a:ext>
            </a:extLst>
          </p:cNvPr>
          <p:cNvSpPr/>
          <p:nvPr/>
        </p:nvSpPr>
        <p:spPr>
          <a:xfrm>
            <a:off x="4741956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80293" tIns="0" rIns="629893" bIns="3556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Set up a test plan to assess the 5G network performance and suitability (measurement methods).</a:t>
            </a:r>
            <a:endParaRPr lang="en-US" sz="14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E7C35A8-6BF3-3061-E94B-417F0C4863C5}"/>
              </a:ext>
            </a:extLst>
          </p:cNvPr>
          <p:cNvSpPr/>
          <p:nvPr/>
        </p:nvSpPr>
        <p:spPr>
          <a:xfrm>
            <a:off x="6888897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5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716293" tIns="288000" rIns="629893" bIns="35560" numCol="1" spcCol="1270" anchor="ctr" anchorCtr="0">
            <a:noAutofit/>
          </a:bodyPr>
          <a:lstStyle/>
          <a:p>
            <a:pPr marL="0" lvl="0" indent="0" algn="l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>
                <a:solidFill>
                  <a:schemeClr val="bg1"/>
                </a:solidFill>
              </a:rPr>
              <a:t>Write a detailed description of the Use Cases and Network Setup. </a:t>
            </a:r>
            <a:endParaRPr lang="en-US" sz="1400" kern="1200" dirty="0"/>
          </a:p>
          <a:p>
            <a:pPr marL="180000" lvl="1" indent="-180000" algn="l" defTabSz="622300">
              <a:lnSpc>
                <a:spcPct val="110000"/>
              </a:lnSpc>
              <a:spcBef>
                <a:spcPct val="0"/>
              </a:spcBef>
              <a:spcAft>
                <a:spcPct val="15000"/>
              </a:spcAft>
              <a:buClr>
                <a:schemeClr val="bg1"/>
              </a:buClr>
              <a:buSzPct val="100000"/>
              <a:buFont typeface="Wingdings" panose="05000000000000000000" pitchFamily="2" charset="2"/>
              <a:buNone/>
              <a:tabLst/>
            </a:pPr>
            <a:endParaRPr lang="en-US" sz="1400" kern="1200" dirty="0">
              <a:solidFill>
                <a:schemeClr val="bg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74DAF27-7D52-AA2A-5F51-51B39A35D29D}"/>
              </a:ext>
            </a:extLst>
          </p:cNvPr>
          <p:cNvSpPr/>
          <p:nvPr/>
        </p:nvSpPr>
        <p:spPr>
          <a:xfrm>
            <a:off x="9031110" y="2657523"/>
            <a:ext cx="2681464" cy="2145171"/>
          </a:xfrm>
          <a:custGeom>
            <a:avLst/>
            <a:gdLst>
              <a:gd name="connsiteX0" fmla="*/ 0 w 2681464"/>
              <a:gd name="connsiteY0" fmla="*/ 0 h 2145171"/>
              <a:gd name="connsiteX1" fmla="*/ 2145171 w 2681464"/>
              <a:gd name="connsiteY1" fmla="*/ 0 h 2145171"/>
              <a:gd name="connsiteX2" fmla="*/ 2681464 w 2681464"/>
              <a:gd name="connsiteY2" fmla="*/ 1072586 h 2145171"/>
              <a:gd name="connsiteX3" fmla="*/ 2145171 w 2681464"/>
              <a:gd name="connsiteY3" fmla="*/ 2145171 h 2145171"/>
              <a:gd name="connsiteX4" fmla="*/ 0 w 2681464"/>
              <a:gd name="connsiteY4" fmla="*/ 2145171 h 2145171"/>
              <a:gd name="connsiteX5" fmla="*/ 536293 w 2681464"/>
              <a:gd name="connsiteY5" fmla="*/ 1072586 h 2145171"/>
              <a:gd name="connsiteX6" fmla="*/ 0 w 2681464"/>
              <a:gd name="connsiteY6" fmla="*/ 0 h 2145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81464" h="2145171">
                <a:moveTo>
                  <a:pt x="0" y="0"/>
                </a:moveTo>
                <a:lnTo>
                  <a:pt x="2145171" y="0"/>
                </a:lnTo>
                <a:lnTo>
                  <a:pt x="2681464" y="1072586"/>
                </a:lnTo>
                <a:lnTo>
                  <a:pt x="2145171" y="2145171"/>
                </a:lnTo>
                <a:lnTo>
                  <a:pt x="0" y="2145171"/>
                </a:lnTo>
                <a:lnTo>
                  <a:pt x="536293" y="1072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 w="50800">
            <a:solidFill>
              <a:schemeClr val="bg1"/>
            </a:solidFill>
          </a:ln>
          <a:effec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rgbClr r="0" g="0" b="0"/>
          </a:effectRef>
          <a:fontRef idx="minor">
            <a:schemeClr val="lt1"/>
          </a:fontRef>
        </p:style>
        <p:txBody>
          <a:bodyPr spcFirstLastPara="0" vert="horz" wrap="square" lIns="630889" tIns="0" rIns="630889" bIns="35560" numCol="1" spcCol="1270" anchor="ctr" anchorCtr="0">
            <a:noAutofit/>
          </a:bodyPr>
          <a:lstStyle/>
          <a:p>
            <a:pPr marL="0" lvl="0" indent="0" algn="ctr" defTabSz="622300">
              <a:lnSpc>
                <a:spcPct val="11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Validate the work and data extracted in different scenarios</a:t>
            </a:r>
            <a:endParaRPr lang="en-US" sz="1400" b="0" kern="1200" dirty="0"/>
          </a:p>
        </p:txBody>
      </p:sp>
      <p:pic>
        <p:nvPicPr>
          <p:cNvPr id="22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87CB948-837B-4BC4-E10A-525EDA6B53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7B394404-7AFA-6CC9-8906-315C29B12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Fußzeilenplatzhalter 3">
            <a:extLst>
              <a:ext uri="{FF2B5EF4-FFF2-40B4-BE49-F238E27FC236}">
                <a16:creationId xmlns:a16="http://schemas.microsoft.com/office/drawing/2014/main" id="{6CF21A96-DBC1-9D7E-D418-1738575F10A0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34" name="Datumsplatzhalter 2">
            <a:extLst>
              <a:ext uri="{FF2B5EF4-FFF2-40B4-BE49-F238E27FC236}">
                <a16:creationId xmlns:a16="http://schemas.microsoft.com/office/drawing/2014/main" id="{FD6E245B-CDA8-D475-AB7B-1048A50DD236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63357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555815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649601853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6E1856BD-7911-43A4-1494-652D8A843F18}"/>
              </a:ext>
            </a:extLst>
          </p:cNvPr>
          <p:cNvGrpSpPr/>
          <p:nvPr/>
        </p:nvGrpSpPr>
        <p:grpSpPr>
          <a:xfrm>
            <a:off x="477838" y="1699724"/>
            <a:ext cx="5438775" cy="1152000"/>
            <a:chOff x="477838" y="1700213"/>
            <a:chExt cx="5438775" cy="1152000"/>
          </a:xfrm>
        </p:grpSpPr>
        <p:sp>
          <p:nvSpPr>
            <p:cNvPr id="19" name="Freihandform: Form 39">
              <a:extLst>
                <a:ext uri="{FF2B5EF4-FFF2-40B4-BE49-F238E27FC236}">
                  <a16:creationId xmlns:a16="http://schemas.microsoft.com/office/drawing/2014/main" id="{C0EF50FB-947C-E5FE-769A-6D8E6673C2E9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7442" y="1700213"/>
              <a:ext cx="4359171" cy="1152000"/>
            </a:xfrm>
            <a:custGeom>
              <a:avLst/>
              <a:gdLst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576000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30341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20816 w 4359171"/>
                <a:gd name="connsiteY5" fmla="*/ 571237 h 1152000"/>
                <a:gd name="connsiteX6" fmla="*/ 0 w 4359171"/>
                <a:gd name="connsiteY6" fmla="*/ 0 h 11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171" h="1152000">
                  <a:moveTo>
                    <a:pt x="0" y="0"/>
                  </a:moveTo>
                  <a:lnTo>
                    <a:pt x="3783171" y="0"/>
                  </a:lnTo>
                  <a:lnTo>
                    <a:pt x="4359171" y="576000"/>
                  </a:lnTo>
                  <a:lnTo>
                    <a:pt x="3783171" y="1152000"/>
                  </a:lnTo>
                  <a:lnTo>
                    <a:pt x="0" y="1152000"/>
                  </a:lnTo>
                  <a:lnTo>
                    <a:pt x="320816" y="57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0" name="Pfeil: Fünfeck 30">
              <a:extLst>
                <a:ext uri="{FF2B5EF4-FFF2-40B4-BE49-F238E27FC236}">
                  <a16:creationId xmlns:a16="http://schemas.microsoft.com/office/drawing/2014/main" id="{B3234278-DC2F-211D-B0F9-CCCF5C59F6C8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838" y="1700213"/>
              <a:ext cx="1282868" cy="1152000"/>
            </a:xfrm>
            <a:prstGeom prst="homePlate">
              <a:avLst>
                <a:gd name="adj" fmla="val 2792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Google Shape;7762;p147">
              <a:extLst>
                <a:ext uri="{FF2B5EF4-FFF2-40B4-BE49-F238E27FC236}">
                  <a16:creationId xmlns:a16="http://schemas.microsoft.com/office/drawing/2014/main" id="{D1A09F48-90D7-34F0-796B-177AC9B7577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7674" y="1842962"/>
              <a:ext cx="942020" cy="866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374140"/>
                </a:buClr>
                <a:buSzPts val="4400"/>
                <a:buFont typeface="Open Sans Semibold" panose="020B0706030804020204" pitchFamily="34" charset="0"/>
                <a:buNone/>
              </a:pPr>
              <a:r>
                <a:rPr lang="de-DE" altLang="en-US" sz="4400" dirty="0">
                  <a:solidFill>
                    <a:schemeClr val="bg1"/>
                  </a:solidFill>
                  <a:latin typeface="+mj-lt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1</a:t>
              </a:r>
              <a:endParaRPr lang="de-DE" altLang="en-US" sz="1400" dirty="0">
                <a:solidFill>
                  <a:schemeClr val="bg1"/>
                </a:solidFill>
                <a:latin typeface="+mj-lt"/>
                <a:cs typeface="Open Sans Semibold" panose="020B07060308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4" name="Google Shape;7766;p147">
              <a:extLst>
                <a:ext uri="{FF2B5EF4-FFF2-40B4-BE49-F238E27FC236}">
                  <a16:creationId xmlns:a16="http://schemas.microsoft.com/office/drawing/2014/main" id="{895F00AC-98BC-EEEF-A776-162FBB61F8E9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9606" y="1898417"/>
              <a:ext cx="3481370" cy="75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 err="1">
                  <a:solidFill>
                    <a:schemeClr val="bg1"/>
                  </a:solidFill>
                  <a:latin typeface="+mj-lt"/>
                </a:rPr>
                <a:t>uRLLC</a:t>
              </a:r>
              <a:endParaRPr lang="de-DE" sz="1400" dirty="0">
                <a:solidFill>
                  <a:schemeClr val="bg1"/>
                </a:solidFill>
                <a:latin typeface="+mj-lt"/>
              </a:endParaRPr>
            </a:p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en-US" sz="1400" dirty="0">
                  <a:solidFill>
                    <a:schemeClr val="bg1"/>
                  </a:solidFill>
                  <a:latin typeface="+mn-lt"/>
                </a:rPr>
                <a:t>Ultra-Reliable Low Latency Communications</a:t>
              </a:r>
              <a:endParaRPr lang="de-DE" sz="1400" dirty="0">
                <a:solidFill>
                  <a:schemeClr val="bg1"/>
                </a:solidFill>
                <a:latin typeface="+mn-lt"/>
              </a:endParaRPr>
            </a:p>
          </p:txBody>
        </p:sp>
      </p:grp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Contextualization</a:t>
            </a:r>
            <a:endParaRPr lang="de-DE" dirty="0"/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0FF3CD05-5412-4A5D-98D6-F5796119A5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rgbClr val="669DB2"/>
                </a:solidFill>
              </a:rPr>
              <a:t>Important</a:t>
            </a:r>
            <a:r>
              <a:rPr lang="de-DE" dirty="0">
                <a:solidFill>
                  <a:srgbClr val="669DB2"/>
                </a:solidFill>
              </a:rPr>
              <a:t> </a:t>
            </a:r>
            <a:r>
              <a:rPr lang="de-DE" dirty="0" err="1">
                <a:solidFill>
                  <a:srgbClr val="669DB2"/>
                </a:solidFill>
              </a:rPr>
              <a:t>concepts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13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947AD8C-B92F-71CD-B2D6-98834B5A2D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2A0E8450-9A85-50DB-3434-AFFA83C3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ußzeilenplatzhalter 3">
            <a:extLst>
              <a:ext uri="{FF2B5EF4-FFF2-40B4-BE49-F238E27FC236}">
                <a16:creationId xmlns:a16="http://schemas.microsoft.com/office/drawing/2014/main" id="{854D5650-FFA8-8F1A-2D1B-8A97D919E66F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17" name="Datumsplatzhalter 2">
            <a:extLst>
              <a:ext uri="{FF2B5EF4-FFF2-40B4-BE49-F238E27FC236}">
                <a16:creationId xmlns:a16="http://schemas.microsoft.com/office/drawing/2014/main" id="{C4B27C07-5C61-2BBA-B88C-FE736E46727F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BAD1E58-797C-1AD1-CBE3-9FCD08C02320}"/>
              </a:ext>
            </a:extLst>
          </p:cNvPr>
          <p:cNvGrpSpPr/>
          <p:nvPr/>
        </p:nvGrpSpPr>
        <p:grpSpPr>
          <a:xfrm>
            <a:off x="6422036" y="1895762"/>
            <a:ext cx="5246412" cy="3619798"/>
            <a:chOff x="6422036" y="1895762"/>
            <a:chExt cx="5246412" cy="3619798"/>
          </a:xfrm>
        </p:grpSpPr>
        <p:pic>
          <p:nvPicPr>
            <p:cNvPr id="12" name="Picture 11" descr="A picture containing text, screenshot, diagram, font&#10;&#10;Description automatically generated">
              <a:extLst>
                <a:ext uri="{FF2B5EF4-FFF2-40B4-BE49-F238E27FC236}">
                  <a16:creationId xmlns:a16="http://schemas.microsoft.com/office/drawing/2014/main" id="{3E591369-D97A-FDB7-6A92-35062D45E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939"/>
            <a:stretch/>
          </p:blipFill>
          <p:spPr>
            <a:xfrm>
              <a:off x="6422036" y="1895762"/>
              <a:ext cx="5246412" cy="313428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F808243-6BE6-3D7E-CA7A-619DBD6F4990}"/>
                </a:ext>
              </a:extLst>
            </p:cNvPr>
            <p:cNvSpPr txBox="1"/>
            <p:nvPr/>
          </p:nvSpPr>
          <p:spPr>
            <a:xfrm>
              <a:off x="6808669" y="5146228"/>
              <a:ext cx="44731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5G features and its applications [Image]. In: 3GPP. Available at: https://fuenf-g.de/2019/09/26/die-schrittmacher-von-5g/##. Accessed on June 22, 2023.</a:t>
              </a:r>
              <a:endParaRPr lang="de-DE" sz="9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31D1F6AA-62BE-1286-28B0-626ABA3FF92A}"/>
              </a:ext>
            </a:extLst>
          </p:cNvPr>
          <p:cNvGrpSpPr/>
          <p:nvPr/>
        </p:nvGrpSpPr>
        <p:grpSpPr>
          <a:xfrm>
            <a:off x="477838" y="3077688"/>
            <a:ext cx="5438775" cy="1152000"/>
            <a:chOff x="477838" y="1700213"/>
            <a:chExt cx="5438775" cy="1152000"/>
          </a:xfrm>
        </p:grpSpPr>
        <p:sp>
          <p:nvSpPr>
            <p:cNvPr id="3" name="Freihandform: Form 39">
              <a:extLst>
                <a:ext uri="{FF2B5EF4-FFF2-40B4-BE49-F238E27FC236}">
                  <a16:creationId xmlns:a16="http://schemas.microsoft.com/office/drawing/2014/main" id="{3469412B-FC9B-8C3B-C7CA-DF517FA1019A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7442" y="1700213"/>
              <a:ext cx="4359171" cy="1152000"/>
            </a:xfrm>
            <a:custGeom>
              <a:avLst/>
              <a:gdLst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576000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30341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20816 w 4359171"/>
                <a:gd name="connsiteY5" fmla="*/ 571237 h 1152000"/>
                <a:gd name="connsiteX6" fmla="*/ 0 w 4359171"/>
                <a:gd name="connsiteY6" fmla="*/ 0 h 11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171" h="1152000">
                  <a:moveTo>
                    <a:pt x="0" y="0"/>
                  </a:moveTo>
                  <a:lnTo>
                    <a:pt x="3783171" y="0"/>
                  </a:lnTo>
                  <a:lnTo>
                    <a:pt x="4359171" y="576000"/>
                  </a:lnTo>
                  <a:lnTo>
                    <a:pt x="3783171" y="1152000"/>
                  </a:lnTo>
                  <a:lnTo>
                    <a:pt x="0" y="1152000"/>
                  </a:lnTo>
                  <a:lnTo>
                    <a:pt x="320816" y="57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5" name="Pfeil: Fünfeck 30">
              <a:extLst>
                <a:ext uri="{FF2B5EF4-FFF2-40B4-BE49-F238E27FC236}">
                  <a16:creationId xmlns:a16="http://schemas.microsoft.com/office/drawing/2014/main" id="{3A1AAB89-29A6-5940-76C6-5D4EB03691E7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838" y="1700213"/>
              <a:ext cx="1282868" cy="1152000"/>
            </a:xfrm>
            <a:prstGeom prst="homePlate">
              <a:avLst>
                <a:gd name="adj" fmla="val 2792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10" name="Google Shape;7762;p147">
              <a:extLst>
                <a:ext uri="{FF2B5EF4-FFF2-40B4-BE49-F238E27FC236}">
                  <a16:creationId xmlns:a16="http://schemas.microsoft.com/office/drawing/2014/main" id="{2C39E891-DB4A-E1E5-9C07-B421B0B6742C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7674" y="1842962"/>
              <a:ext cx="942020" cy="8665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374140"/>
                </a:buClr>
                <a:buSzPts val="4400"/>
                <a:buFont typeface="Open Sans Semibold" panose="020B0706030804020204" pitchFamily="34" charset="0"/>
                <a:buNone/>
              </a:pPr>
              <a:r>
                <a:rPr lang="de-DE" altLang="en-US" sz="4400" dirty="0">
                  <a:solidFill>
                    <a:schemeClr val="bg1"/>
                  </a:solidFill>
                  <a:latin typeface="+mj-lt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2</a:t>
              </a:r>
              <a:endParaRPr lang="de-DE" altLang="en-US" sz="1400" dirty="0">
                <a:solidFill>
                  <a:schemeClr val="bg1"/>
                </a:solidFill>
                <a:latin typeface="+mj-lt"/>
                <a:cs typeface="Open Sans Semibold" panose="020B07060308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15" name="Google Shape;7766;p147">
              <a:extLst>
                <a:ext uri="{FF2B5EF4-FFF2-40B4-BE49-F238E27FC236}">
                  <a16:creationId xmlns:a16="http://schemas.microsoft.com/office/drawing/2014/main" id="{958BF731-DFB1-0271-AC13-F9612241822D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9606" y="1898417"/>
              <a:ext cx="3481370" cy="75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 err="1">
                  <a:solidFill>
                    <a:schemeClr val="bg1"/>
                  </a:solidFill>
                  <a:latin typeface="+mj-lt"/>
                </a:rPr>
                <a:t>eMBB</a:t>
              </a:r>
              <a:endParaRPr lang="de-DE" sz="1400" dirty="0">
                <a:solidFill>
                  <a:schemeClr val="bg1"/>
                </a:solidFill>
                <a:latin typeface="+mj-lt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Enhanced Mobile Broadband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8F2A021-77DF-C3A6-7C74-43077867A64B}"/>
              </a:ext>
            </a:extLst>
          </p:cNvPr>
          <p:cNvGrpSpPr/>
          <p:nvPr/>
        </p:nvGrpSpPr>
        <p:grpSpPr>
          <a:xfrm>
            <a:off x="477838" y="4454043"/>
            <a:ext cx="5438775" cy="1152000"/>
            <a:chOff x="477838" y="1700213"/>
            <a:chExt cx="5438775" cy="1152000"/>
          </a:xfrm>
        </p:grpSpPr>
        <p:sp>
          <p:nvSpPr>
            <p:cNvPr id="35" name="Freihandform: Form 39">
              <a:extLst>
                <a:ext uri="{FF2B5EF4-FFF2-40B4-BE49-F238E27FC236}">
                  <a16:creationId xmlns:a16="http://schemas.microsoft.com/office/drawing/2014/main" id="{C2AFD9EA-613F-BB14-92E1-A3150DAD961B}"/>
                </a:ext>
              </a:extLst>
            </p:cNvPr>
            <p:cNvSpPr>
              <a:spLocks/>
            </p:cNvSpPr>
            <p:nvPr/>
          </p:nvSpPr>
          <p:spPr bwMode="gray">
            <a:xfrm>
              <a:off x="1557442" y="1700213"/>
              <a:ext cx="4359171" cy="1152000"/>
            </a:xfrm>
            <a:custGeom>
              <a:avLst/>
              <a:gdLst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576000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30341 w 4359171"/>
                <a:gd name="connsiteY5" fmla="*/ 576000 h 1152000"/>
                <a:gd name="connsiteX6" fmla="*/ 0 w 4359171"/>
                <a:gd name="connsiteY6" fmla="*/ 0 h 1152000"/>
                <a:gd name="connsiteX0" fmla="*/ 0 w 4359171"/>
                <a:gd name="connsiteY0" fmla="*/ 0 h 1152000"/>
                <a:gd name="connsiteX1" fmla="*/ 3783171 w 4359171"/>
                <a:gd name="connsiteY1" fmla="*/ 0 h 1152000"/>
                <a:gd name="connsiteX2" fmla="*/ 4359171 w 4359171"/>
                <a:gd name="connsiteY2" fmla="*/ 576000 h 1152000"/>
                <a:gd name="connsiteX3" fmla="*/ 3783171 w 4359171"/>
                <a:gd name="connsiteY3" fmla="*/ 1152000 h 1152000"/>
                <a:gd name="connsiteX4" fmla="*/ 0 w 4359171"/>
                <a:gd name="connsiteY4" fmla="*/ 1152000 h 1152000"/>
                <a:gd name="connsiteX5" fmla="*/ 320816 w 4359171"/>
                <a:gd name="connsiteY5" fmla="*/ 571237 h 1152000"/>
                <a:gd name="connsiteX6" fmla="*/ 0 w 4359171"/>
                <a:gd name="connsiteY6" fmla="*/ 0 h 115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59171" h="1152000">
                  <a:moveTo>
                    <a:pt x="0" y="0"/>
                  </a:moveTo>
                  <a:lnTo>
                    <a:pt x="3783171" y="0"/>
                  </a:lnTo>
                  <a:lnTo>
                    <a:pt x="4359171" y="576000"/>
                  </a:lnTo>
                  <a:lnTo>
                    <a:pt x="3783171" y="1152000"/>
                  </a:lnTo>
                  <a:lnTo>
                    <a:pt x="0" y="1152000"/>
                  </a:lnTo>
                  <a:lnTo>
                    <a:pt x="320816" y="5712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6" name="Pfeil: Fünfeck 30">
              <a:extLst>
                <a:ext uri="{FF2B5EF4-FFF2-40B4-BE49-F238E27FC236}">
                  <a16:creationId xmlns:a16="http://schemas.microsoft.com/office/drawing/2014/main" id="{CE481464-7F08-915A-3AFF-7243FF5DB56F}"/>
                </a:ext>
              </a:extLst>
            </p:cNvPr>
            <p:cNvSpPr>
              <a:spLocks/>
            </p:cNvSpPr>
            <p:nvPr/>
          </p:nvSpPr>
          <p:spPr bwMode="gray">
            <a:xfrm>
              <a:off x="477838" y="1700213"/>
              <a:ext cx="1282868" cy="1152000"/>
            </a:xfrm>
            <a:prstGeom prst="homePlate">
              <a:avLst>
                <a:gd name="adj" fmla="val 2792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7" name="Google Shape;7762;p147">
              <a:extLst>
                <a:ext uri="{FF2B5EF4-FFF2-40B4-BE49-F238E27FC236}">
                  <a16:creationId xmlns:a16="http://schemas.microsoft.com/office/drawing/2014/main" id="{56FE79B4-B616-5284-A4DD-9BBC0D9C2C00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497674" y="1842962"/>
              <a:ext cx="942020" cy="86650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>
                  <a:srgbClr val="374140"/>
                </a:buClr>
                <a:buSzPts val="4400"/>
                <a:buFont typeface="Open Sans Semibold" panose="020B0706030804020204" pitchFamily="34" charset="0"/>
                <a:buNone/>
              </a:pPr>
              <a:r>
                <a:rPr lang="pt-BR" altLang="en-US" sz="4400" dirty="0">
                  <a:solidFill>
                    <a:schemeClr val="bg1"/>
                  </a:solidFill>
                  <a:latin typeface="+mj-lt"/>
                  <a:cs typeface="Open Sans Semibold" panose="020B0706030804020204" pitchFamily="34" charset="0"/>
                  <a:sym typeface="Open Sans Semibold" panose="020B0706030804020204" pitchFamily="34" charset="0"/>
                </a:rPr>
                <a:t>3</a:t>
              </a:r>
              <a:endParaRPr lang="de-DE" altLang="en-US" sz="1400" dirty="0">
                <a:solidFill>
                  <a:schemeClr val="bg1"/>
                </a:solidFill>
                <a:latin typeface="+mj-lt"/>
                <a:cs typeface="Open Sans Semibold" panose="020B0706030804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38" name="Google Shape;7766;p147">
              <a:extLst>
                <a:ext uri="{FF2B5EF4-FFF2-40B4-BE49-F238E27FC236}">
                  <a16:creationId xmlns:a16="http://schemas.microsoft.com/office/drawing/2014/main" id="{AE8A45BA-6746-BFF4-130D-8E4068A856FB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2039606" y="1898417"/>
              <a:ext cx="3481370" cy="75559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0" tIns="0" rIns="0" bIns="0" anchor="ctr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lvl="2" indent="0"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 err="1">
                  <a:solidFill>
                    <a:schemeClr val="bg1"/>
                  </a:solidFill>
                  <a:latin typeface="+mj-lt"/>
                </a:rPr>
                <a:t>mMTC</a:t>
              </a:r>
              <a:endParaRPr lang="de-DE" sz="1400" dirty="0">
                <a:solidFill>
                  <a:schemeClr val="bg1"/>
                </a:solidFill>
                <a:latin typeface="+mj-lt"/>
              </a:endParaRPr>
            </a:p>
            <a:p>
              <a:pPr>
                <a:lnSpc>
                  <a:spcPct val="110000"/>
                </a:lnSpc>
                <a:spcBef>
                  <a:spcPts val="0"/>
                </a:spcBef>
                <a:buNone/>
              </a:pPr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Massive </a:t>
              </a:r>
              <a:r>
                <a:rPr lang="de-DE" sz="1400" dirty="0" err="1">
                  <a:solidFill>
                    <a:schemeClr val="bg1"/>
                  </a:solidFill>
                  <a:latin typeface="+mn-lt"/>
                </a:rPr>
                <a:t>Machine</a:t>
              </a:r>
              <a:r>
                <a:rPr lang="de-DE" sz="1400" dirty="0">
                  <a:solidFill>
                    <a:schemeClr val="bg1"/>
                  </a:solidFill>
                  <a:latin typeface="+mn-lt"/>
                </a:rPr>
                <a:t> Type Communications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5771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Contextualization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Use Cases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447D4E7-6442-1BB6-743C-65D12A327234}"/>
              </a:ext>
            </a:extLst>
          </p:cNvPr>
          <p:cNvGrpSpPr/>
          <p:nvPr/>
        </p:nvGrpSpPr>
        <p:grpSpPr>
          <a:xfrm>
            <a:off x="1402769" y="1661266"/>
            <a:ext cx="10246404" cy="4238324"/>
            <a:chOff x="1402769" y="1661266"/>
            <a:chExt cx="10246404" cy="423832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29A8CBB-6FE0-4987-4F56-DD34ECF684A2}"/>
                </a:ext>
              </a:extLst>
            </p:cNvPr>
            <p:cNvGrpSpPr/>
            <p:nvPr/>
          </p:nvGrpSpPr>
          <p:grpSpPr>
            <a:xfrm>
              <a:off x="1402769" y="1661266"/>
              <a:ext cx="9386461" cy="3985263"/>
              <a:chOff x="1402769" y="1661266"/>
              <a:chExt cx="9386461" cy="3985263"/>
            </a:xfrm>
          </p:grpSpPr>
          <p:sp>
            <p:nvSpPr>
              <p:cNvPr id="11" name="Eingekerbter Richtungspfeil 15">
                <a:extLst>
                  <a:ext uri="{FF2B5EF4-FFF2-40B4-BE49-F238E27FC236}">
                    <a16:creationId xmlns:a16="http://schemas.microsoft.com/office/drawing/2014/main" id="{64CF0349-2CF2-4543-B081-3FD4396A0D1F}"/>
                  </a:ext>
                </a:extLst>
              </p:cNvPr>
              <p:cNvSpPr/>
              <p:nvPr/>
            </p:nvSpPr>
            <p:spPr bwMode="gray">
              <a:xfrm flipH="1">
                <a:off x="2173947" y="3184269"/>
                <a:ext cx="7214348" cy="1613677"/>
              </a:xfrm>
              <a:prstGeom prst="chevron">
                <a:avLst>
                  <a:gd name="adj" fmla="val 22932"/>
                </a:avLst>
              </a:prstGeom>
              <a:solidFill>
                <a:schemeClr val="accent3"/>
              </a:solidFill>
              <a:ln>
                <a:noFill/>
              </a:ln>
              <a:effectLst/>
            </p:spPr>
            <p:txBody>
              <a:bodyPr vert="horz" wrap="square" lIns="432000" tIns="144000" rIns="0" bIns="0" numCol="2" rtlCol="0" anchor="b" anchorCtr="0" compatLnSpc="1">
                <a:prstTxWarp prst="textNoShape">
                  <a:avLst/>
                </a:prstTxWarp>
                <a:normAutofit/>
              </a:bodyPr>
              <a:lstStyle/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Collect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information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Basis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for</a:t>
                </a: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decision-making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Improve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efficiency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Higher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productivity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and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sustainability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Safer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work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envirenments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Accident</a:t>
                </a: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prevention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Reduce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unplanned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 </a:t>
                </a:r>
                <a:r>
                  <a:rPr kumimoji="0" lang="de-DE" sz="1400" b="1" i="0" u="none" strike="noStrike" cap="none" normalizeH="0" baseline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maintainance</a:t>
                </a:r>
                <a:r>
                  <a:rPr kumimoji="0" lang="de-DE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 </a:t>
                </a: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r>
                  <a:rPr lang="de-DE" sz="1400" b="1" dirty="0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Progress </a:t>
                </a:r>
                <a:r>
                  <a:rPr lang="de-DE" sz="1400" b="1" dirty="0" err="1">
                    <a:solidFill>
                      <a:schemeClr val="bg1"/>
                    </a:solidFill>
                    <a:latin typeface="Frutiger LT Com 45 Light" panose="020B0303030504020204" pitchFamily="34" charset="0"/>
                  </a:rPr>
                  <a:t>monitoring</a:t>
                </a:r>
                <a:endParaRPr lang="de-DE" sz="1400" b="1" dirty="0">
                  <a:solidFill>
                    <a:schemeClr val="bg1"/>
                  </a:solidFill>
                  <a:latin typeface="Frutiger LT Com 45 Light" panose="020B0303030504020204" pitchFamily="34" charset="0"/>
                </a:endParaRPr>
              </a:p>
              <a:p>
                <a:pPr marL="285750" indent="-285750">
                  <a:lnSpc>
                    <a:spcPct val="110000"/>
                  </a:lnSpc>
                  <a:spcBef>
                    <a:spcPct val="0"/>
                  </a:spcBef>
                  <a:buFont typeface="Arial" panose="020B0604020202020204" pitchFamily="34" charset="0"/>
                  <a:buChar char="•"/>
                </a:pP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</p:txBody>
          </p:sp>
          <p:cxnSp>
            <p:nvCxnSpPr>
              <p:cNvPr id="15" name="Elbow Connector 5">
                <a:extLst>
                  <a:ext uri="{FF2B5EF4-FFF2-40B4-BE49-F238E27FC236}">
                    <a16:creationId xmlns:a16="http://schemas.microsoft.com/office/drawing/2014/main" id="{472DAF35-D4FC-45DB-A428-234AEF51AA6B}"/>
                  </a:ext>
                </a:extLst>
              </p:cNvPr>
              <p:cNvCxnSpPr/>
              <p:nvPr/>
            </p:nvCxnSpPr>
            <p:spPr bwMode="gray">
              <a:xfrm flipH="1">
                <a:off x="9862709" y="2526049"/>
                <a:ext cx="340742" cy="1731022"/>
              </a:xfrm>
              <a:prstGeom prst="bentConnector3">
                <a:avLst>
                  <a:gd name="adj1" fmla="val -66385"/>
                </a:avLst>
              </a:prstGeom>
              <a:solidFill>
                <a:schemeClr val="tx2"/>
              </a:solidFill>
              <a:ln w="12700" cap="flat" cmpd="sng" algn="ctr">
                <a:solidFill>
                  <a:schemeClr val="accent2"/>
                </a:solidFill>
                <a:prstDash val="solid"/>
                <a:round/>
                <a:headEnd type="none" w="lg" len="lg"/>
                <a:tailEnd type="triangle" w="lg" len="lg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6" name="Eingekerbter Richtungspfeil 36">
                <a:extLst>
                  <a:ext uri="{FF2B5EF4-FFF2-40B4-BE49-F238E27FC236}">
                    <a16:creationId xmlns:a16="http://schemas.microsoft.com/office/drawing/2014/main" id="{F147AA27-0FFE-49AE-A9B3-EBD92B782020}"/>
                  </a:ext>
                </a:extLst>
              </p:cNvPr>
              <p:cNvSpPr/>
              <p:nvPr/>
            </p:nvSpPr>
            <p:spPr bwMode="gray">
              <a:xfrm>
                <a:off x="2470115" y="1669046"/>
                <a:ext cx="2475448" cy="1323569"/>
              </a:xfrm>
              <a:prstGeom prst="chevron">
                <a:avLst>
                  <a:gd name="adj" fmla="val 24559"/>
                </a:avLst>
              </a:prstGeom>
              <a:solidFill>
                <a:schemeClr val="accent2"/>
              </a:solidFill>
              <a:ln>
                <a:noFill/>
              </a:ln>
              <a:effectLst/>
            </p:spPr>
            <p:txBody>
              <a:bodyPr vert="horz" wrap="square" lIns="180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de-DE" sz="1400" dirty="0">
                    <a:solidFill>
                      <a:schemeClr val="bg1"/>
                    </a:solidFill>
                    <a:latin typeface="+mj-lt"/>
                  </a:rPr>
                  <a:t>Real-time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condition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monitoring</a:t>
                </a:r>
                <a:endParaRPr lang="de-DE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17" name="Eingekerbter Richtungspfeil 36">
                <a:extLst>
                  <a:ext uri="{FF2B5EF4-FFF2-40B4-BE49-F238E27FC236}">
                    <a16:creationId xmlns:a16="http://schemas.microsoft.com/office/drawing/2014/main" id="{89917CC9-3FE5-43C7-988E-FDEE001640FB}"/>
                  </a:ext>
                </a:extLst>
              </p:cNvPr>
              <p:cNvSpPr/>
              <p:nvPr/>
            </p:nvSpPr>
            <p:spPr bwMode="gray">
              <a:xfrm>
                <a:off x="4887063" y="1661266"/>
                <a:ext cx="2475448" cy="1323569"/>
              </a:xfrm>
              <a:prstGeom prst="chevron">
                <a:avLst>
                  <a:gd name="adj" fmla="val 24559"/>
                </a:avLst>
              </a:prstGeom>
              <a:solidFill>
                <a:schemeClr val="accent4"/>
              </a:solidFill>
              <a:ln>
                <a:noFill/>
              </a:ln>
              <a:effectLst/>
            </p:spPr>
            <p:txBody>
              <a:bodyPr vert="horz" wrap="square" lIns="180000" tIns="72000" rIns="72000" bIns="72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10000"/>
                  </a:lnSpc>
                  <a:spcBef>
                    <a:spcPct val="0"/>
                  </a:spcBef>
                  <a:buClrTx/>
                  <a:buSzTx/>
                  <a:buFontTx/>
                  <a:buNone/>
                  <a:tabLst/>
                </a:pPr>
                <a:r>
                  <a:rPr kumimoji="0" lang="en-US" sz="14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Frutiger LT Com 45 Light" panose="020B0303030504020204" pitchFamily="34" charset="0"/>
                  </a:rPr>
                  <a:t>Health and safety at worksites</a:t>
                </a:r>
                <a:endPara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Frutiger LT Com 45 Light" panose="020B0303030504020204" pitchFamily="34" charset="0"/>
                </a:endParaRPr>
              </a:p>
            </p:txBody>
          </p:sp>
          <p:sp>
            <p:nvSpPr>
              <p:cNvPr id="18" name="Eingekerbter Richtungspfeil 36">
                <a:extLst>
                  <a:ext uri="{FF2B5EF4-FFF2-40B4-BE49-F238E27FC236}">
                    <a16:creationId xmlns:a16="http://schemas.microsoft.com/office/drawing/2014/main" id="{45239726-BA25-4DEA-B5F9-CF6342E13234}"/>
                  </a:ext>
                </a:extLst>
              </p:cNvPr>
              <p:cNvSpPr/>
              <p:nvPr/>
            </p:nvSpPr>
            <p:spPr bwMode="gray">
              <a:xfrm>
                <a:off x="7304011" y="1661266"/>
                <a:ext cx="2475448" cy="1323569"/>
              </a:xfrm>
              <a:prstGeom prst="chevron">
                <a:avLst>
                  <a:gd name="adj" fmla="val 24559"/>
                </a:avLst>
              </a:prstGeom>
              <a:solidFill>
                <a:schemeClr val="accent5"/>
              </a:solidFill>
              <a:ln>
                <a:noFill/>
              </a:ln>
              <a:effectLst/>
            </p:spPr>
            <p:txBody>
              <a:bodyPr vert="horz" wrap="square" lIns="180000" tIns="72000" rIns="72000" bIns="72000" numCol="1" rtlCol="0" anchor="ctr" anchorCtr="0" compatLnSpc="1">
                <a:prstTxWarp prst="textNoShape">
                  <a:avLst/>
                </a:prstTxWarp>
                <a:norm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0"/>
                  </a:spcBef>
                </a:pP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Autonomous</a:t>
                </a:r>
                <a:r>
                  <a:rPr lang="de-DE" sz="1400" dirty="0">
                    <a:solidFill>
                      <a:schemeClr val="bg1"/>
                    </a:solidFill>
                    <a:latin typeface="+mj-lt"/>
                  </a:rPr>
                  <a:t> </a:t>
                </a:r>
                <a:r>
                  <a:rPr lang="de-DE" sz="1400" dirty="0" err="1">
                    <a:solidFill>
                      <a:schemeClr val="bg1"/>
                    </a:solidFill>
                    <a:latin typeface="+mj-lt"/>
                  </a:rPr>
                  <a:t>machinery</a:t>
                </a:r>
                <a:endParaRPr lang="de-DE" sz="1400" dirty="0">
                  <a:solidFill>
                    <a:schemeClr val="bg1"/>
                  </a:solidFill>
                  <a:latin typeface="+mj-lt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E57ABD2-2F04-0342-2AC3-B8DA8D67B33C}"/>
                  </a:ext>
                </a:extLst>
              </p:cNvPr>
              <p:cNvSpPr txBox="1"/>
              <p:nvPr/>
            </p:nvSpPr>
            <p:spPr>
              <a:xfrm>
                <a:off x="1402769" y="5184864"/>
                <a:ext cx="938646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/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rPr>
                  <a:t>“In 1995–2005, up to 90% of fatal mining accidents were equipment related, while maintenance is responsible for 41% of a mine’s equipment costs. […] Studies say 70% of machine-specific malfunctions could be prevented by collecting and analyzing the machine's data.”</a:t>
                </a:r>
                <a:endParaRPr lang="de-DE" sz="12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E155B4-55EC-7561-DAA3-8C8EF426408A}"/>
                </a:ext>
              </a:extLst>
            </p:cNvPr>
            <p:cNvSpPr txBox="1"/>
            <p:nvPr/>
          </p:nvSpPr>
          <p:spPr>
            <a:xfrm>
              <a:off x="2607916" y="5653369"/>
              <a:ext cx="9041257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1000" b="0" i="0" dirty="0"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latin typeface="Arial" panose="020B0604020202020204" pitchFamily="34" charset="0"/>
                </a:rPr>
                <a:t>- ERICSSON. Connected Mining: A Guide to smart mining transformation with private cellular technology. 2020</a:t>
              </a:r>
              <a:endParaRPr lang="de-DE" sz="10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6744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0977124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2427242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9426" y="1546450"/>
            <a:ext cx="7226299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4" name="Picture 3" descr="A picture containing text, map, diagram, atlas&#10;&#10;Description automatically generated">
            <a:extLst>
              <a:ext uri="{FF2B5EF4-FFF2-40B4-BE49-F238E27FC236}">
                <a16:creationId xmlns:a16="http://schemas.microsoft.com/office/drawing/2014/main" id="{F38B4946-EA85-6DEA-5686-A11E9BF0F2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25" y="1793289"/>
            <a:ext cx="6743700" cy="3766292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D5B0024-0D9F-F833-3F1E-6D9DC815E8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9424" y="1667304"/>
            <a:ext cx="3201193" cy="4034310"/>
          </a:xfrm>
        </p:spPr>
        <p:txBody>
          <a:bodyPr/>
          <a:lstStyle/>
          <a:p>
            <a:r>
              <a:rPr lang="de-DE" dirty="0" err="1">
                <a:solidFill>
                  <a:srgbClr val="005B7F"/>
                </a:solidFill>
              </a:rPr>
              <a:t>Characteristics</a:t>
            </a:r>
            <a:r>
              <a:rPr lang="de-DE" dirty="0">
                <a:solidFill>
                  <a:srgbClr val="005B7F"/>
                </a:solidFill>
              </a:rPr>
              <a:t>: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Approximately</a:t>
            </a:r>
            <a:r>
              <a:rPr lang="de-DE" dirty="0"/>
              <a:t> 700 </a:t>
            </a:r>
            <a:r>
              <a:rPr lang="de-DE" dirty="0" err="1"/>
              <a:t>meters</a:t>
            </a:r>
            <a:r>
              <a:rPr lang="de-DE" dirty="0"/>
              <a:t> </a:t>
            </a:r>
            <a:r>
              <a:rPr lang="de-DE" dirty="0" err="1"/>
              <a:t>below</a:t>
            </a:r>
            <a:r>
              <a:rPr lang="de-DE" dirty="0"/>
              <a:t> </a:t>
            </a:r>
            <a:r>
              <a:rPr lang="de-DE" dirty="0" err="1"/>
              <a:t>surface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Wi-Fi </a:t>
            </a:r>
            <a:r>
              <a:rPr lang="de-DE" dirty="0" err="1"/>
              <a:t>setup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Test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pPr lvl="5">
              <a:lnSpc>
                <a:spcPct val="150000"/>
              </a:lnSpc>
            </a:pPr>
            <a:r>
              <a:rPr lang="de-DE" dirty="0" err="1"/>
              <a:t>Latency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Throughput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Signal </a:t>
            </a:r>
            <a:r>
              <a:rPr lang="de-DE" dirty="0" err="1"/>
              <a:t>quality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Coverage</a:t>
            </a:r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68530525"/>
      </p:ext>
    </p:extLst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8199" y="1546450"/>
            <a:ext cx="10993076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11" name="Picture 10" descr="A screenshot of a game&#10;&#10;Description automatically generated with medium confidence">
            <a:extLst>
              <a:ext uri="{FF2B5EF4-FFF2-40B4-BE49-F238E27FC236}">
                <a16:creationId xmlns:a16="http://schemas.microsoft.com/office/drawing/2014/main" id="{7D69566A-00B4-1B07-B74F-EBDC910A38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889" y="1952625"/>
            <a:ext cx="3531270" cy="3512239"/>
          </a:xfrm>
          <a:prstGeom prst="rect">
            <a:avLst/>
          </a:prstGeom>
        </p:spPr>
      </p:pic>
      <p:pic>
        <p:nvPicPr>
          <p:cNvPr id="13" name="Picture 12" descr="A picture containing clothing, person, blue-collar worker, workwear&#10;&#10;Description automatically generated">
            <a:extLst>
              <a:ext uri="{FF2B5EF4-FFF2-40B4-BE49-F238E27FC236}">
                <a16:creationId xmlns:a16="http://schemas.microsoft.com/office/drawing/2014/main" id="{CCC85539-E320-2067-2557-74C50930476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09" y="1947740"/>
            <a:ext cx="3531270" cy="3517124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B873E40D-EB94-AEC0-00A6-4A50B5BBD89A}"/>
              </a:ext>
            </a:extLst>
          </p:cNvPr>
          <p:cNvGrpSpPr/>
          <p:nvPr/>
        </p:nvGrpSpPr>
        <p:grpSpPr>
          <a:xfrm>
            <a:off x="9136496" y="1865383"/>
            <a:ext cx="1684442" cy="3623390"/>
            <a:chOff x="9045218" y="1841474"/>
            <a:chExt cx="1684442" cy="3623390"/>
          </a:xfrm>
        </p:grpSpPr>
        <p:pic>
          <p:nvPicPr>
            <p:cNvPr id="17" name="Picture 16" descr="A picture containing antenna, cable, pole&#10;&#10;Description automatically generated">
              <a:extLst>
                <a:ext uri="{FF2B5EF4-FFF2-40B4-BE49-F238E27FC236}">
                  <a16:creationId xmlns:a16="http://schemas.microsoft.com/office/drawing/2014/main" id="{334010BD-CB29-5B3A-BD0E-47A8C0687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01853" y="3781425"/>
              <a:ext cx="1192222" cy="1683439"/>
            </a:xfrm>
            <a:prstGeom prst="rect">
              <a:avLst/>
            </a:prstGeom>
          </p:spPr>
        </p:pic>
        <p:pic>
          <p:nvPicPr>
            <p:cNvPr id="1026" name="Picture 2" descr="Industrial LTE Router, GPS, WLAN MILESIGHT UR75-L04EU-G-W">
              <a:extLst>
                <a:ext uri="{FF2B5EF4-FFF2-40B4-BE49-F238E27FC236}">
                  <a16:creationId xmlns:a16="http://schemas.microsoft.com/office/drawing/2014/main" id="{1B11BE13-9C81-9CE3-C86C-4824679740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5218" y="1841474"/>
              <a:ext cx="1684442" cy="16844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539919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B797B-BEF0-08AB-CF38-E6C246D5E109}"/>
              </a:ext>
            </a:extLst>
          </p:cNvPr>
          <p:cNvGrpSpPr/>
          <p:nvPr/>
        </p:nvGrpSpPr>
        <p:grpSpPr>
          <a:xfrm>
            <a:off x="2429849" y="1546450"/>
            <a:ext cx="7332301" cy="4259970"/>
            <a:chOff x="2535598" y="1546450"/>
            <a:chExt cx="7332301" cy="4259970"/>
          </a:xfrm>
        </p:grpSpPr>
        <p:sp>
          <p:nvSpPr>
            <p:cNvPr id="5" name="Textplatzhalter 6">
              <a:extLst>
                <a:ext uri="{FF2B5EF4-FFF2-40B4-BE49-F238E27FC236}">
                  <a16:creationId xmlns:a16="http://schemas.microsoft.com/office/drawing/2014/main" id="{42BE97A4-9C0B-F509-6AFC-5ACEB52D87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535598" y="1546450"/>
              <a:ext cx="7332301" cy="4259970"/>
            </a:xfrm>
            <a:prstGeom prst="rect">
              <a:avLst/>
            </a:prstGeom>
            <a:solidFill>
              <a:srgbClr val="E5EEF2"/>
            </a:solidFill>
          </p:spPr>
          <p:txBody>
            <a:bodyPr lIns="144000" tIns="144000" rIns="144000" bIns="144000" numCol="1" spcCol="360000">
              <a:noAutofit/>
            </a:bodyPr>
            <a:lstStyle>
              <a:lvl1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80" b="0" kern="1200">
                  <a:solidFill>
                    <a:schemeClr val="bg1"/>
                  </a:solidFill>
                  <a:latin typeface="Frutiger LT Com 75 Black" panose="020B0A03040504030204" pitchFamily="34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36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16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432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648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EDCAF7-30CE-F5CE-0A08-9E43BF5C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5756" y="1816077"/>
              <a:ext cx="6691983" cy="3720716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75A033-A840-A9A1-48E5-EFDD6EFB86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50008" y="1829603"/>
            <a:ext cx="6674264" cy="370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0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2CB797B-BEF0-08AB-CF38-E6C246D5E109}"/>
              </a:ext>
            </a:extLst>
          </p:cNvPr>
          <p:cNvGrpSpPr/>
          <p:nvPr/>
        </p:nvGrpSpPr>
        <p:grpSpPr>
          <a:xfrm>
            <a:off x="2429849" y="1546450"/>
            <a:ext cx="7332301" cy="4259970"/>
            <a:chOff x="2535598" y="1546450"/>
            <a:chExt cx="7332301" cy="4259970"/>
          </a:xfrm>
        </p:grpSpPr>
        <p:sp>
          <p:nvSpPr>
            <p:cNvPr id="5" name="Textplatzhalter 6">
              <a:extLst>
                <a:ext uri="{FF2B5EF4-FFF2-40B4-BE49-F238E27FC236}">
                  <a16:creationId xmlns:a16="http://schemas.microsoft.com/office/drawing/2014/main" id="{42BE97A4-9C0B-F509-6AFC-5ACEB52D8775}"/>
                </a:ext>
              </a:extLst>
            </p:cNvPr>
            <p:cNvSpPr txBox="1">
              <a:spLocks/>
            </p:cNvSpPr>
            <p:nvPr/>
          </p:nvSpPr>
          <p:spPr bwMode="gray">
            <a:xfrm>
              <a:off x="2535598" y="1546450"/>
              <a:ext cx="7332301" cy="4259970"/>
            </a:xfrm>
            <a:prstGeom prst="rect">
              <a:avLst/>
            </a:prstGeom>
            <a:solidFill>
              <a:srgbClr val="E5EEF2"/>
            </a:solidFill>
          </p:spPr>
          <p:txBody>
            <a:bodyPr lIns="144000" tIns="144000" rIns="144000" bIns="144000" numCol="1" spcCol="360000">
              <a:noAutofit/>
            </a:bodyPr>
            <a:lstStyle>
              <a:lvl1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16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1pPr>
              <a:lvl2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None/>
                <a:defRPr sz="2080" b="0" kern="1200">
                  <a:solidFill>
                    <a:schemeClr val="bg1"/>
                  </a:solidFill>
                  <a:latin typeface="Frutiger LT Com 75 Black" panose="020B0A03040504030204" pitchFamily="34" charset="0"/>
                  <a:ea typeface="+mn-ea"/>
                  <a:cs typeface="+mn-cs"/>
                </a:defRPr>
              </a:lvl2pPr>
              <a:lvl3pPr marL="0" indent="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0" kern="1200">
                  <a:solidFill>
                    <a:schemeClr val="bg1"/>
                  </a:solidFill>
                  <a:latin typeface="+mj-lt"/>
                  <a:ea typeface="+mn-ea"/>
                  <a:cs typeface="+mn-cs"/>
                </a:defRPr>
              </a:lvl3pPr>
              <a:lvl4pPr marL="18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4pPr>
              <a:lvl5pPr marL="36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5pPr>
              <a:lvl6pPr marL="540000" indent="-180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Wingdings" panose="05000000000000000000" pitchFamily="2" charset="2"/>
                <a:buChar char="§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6pPr>
              <a:lvl7pPr marL="216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7pPr>
              <a:lvl8pPr marL="432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8pPr>
              <a:lvl9pPr marL="648000" indent="-216000" algn="l" defTabSz="914400" rtl="0" eaLnBrk="1" latinLnBrk="0" hangingPunct="1">
                <a:lnSpc>
                  <a:spcPts val="1960"/>
                </a:lnSpc>
                <a:spcBef>
                  <a:spcPts val="0"/>
                </a:spcBef>
                <a:buClr>
                  <a:schemeClr val="bg1"/>
                </a:buClr>
                <a:buFont typeface="+mj-lt"/>
                <a:buAutoNum type="arabicPeriod"/>
                <a:defRPr sz="14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de-DE" dirty="0">
                <a:solidFill>
                  <a:schemeClr val="accent2"/>
                </a:solidFill>
              </a:endParaRP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4EDCAF7-30CE-F5CE-0A08-9E43BF5C2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55756" y="1816077"/>
              <a:ext cx="6691983" cy="37207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54855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200520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99046915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3B80ED-84AD-BF02-81DE-03DE5789F7D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097"/>
          <a:stretch/>
        </p:blipFill>
        <p:spPr>
          <a:xfrm>
            <a:off x="2188979" y="1817758"/>
            <a:ext cx="7814042" cy="3726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655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1876425" y="1546450"/>
            <a:ext cx="843915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44C964-86D0-65AE-FE75-0872D2204F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22" t="1110"/>
          <a:stretch/>
        </p:blipFill>
        <p:spPr>
          <a:xfrm>
            <a:off x="2188980" y="1833575"/>
            <a:ext cx="7814042" cy="3700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9274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2E1F5F09-CB89-9AB6-9A01-AA82CD3A9029}"/>
              </a:ext>
            </a:extLst>
          </p:cNvPr>
          <p:cNvSpPr txBox="1">
            <a:spLocks/>
          </p:cNvSpPr>
          <p:nvPr/>
        </p:nvSpPr>
        <p:spPr bwMode="gray">
          <a:xfrm>
            <a:off x="5905501" y="685800"/>
            <a:ext cx="5210174" cy="512062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9668C1-6122-9CA5-81CC-296491AD91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4438" y="859960"/>
            <a:ext cx="4772300" cy="4772300"/>
          </a:xfrm>
          <a:prstGeom prst="rect">
            <a:avLst/>
          </a:prstGeom>
        </p:spPr>
      </p:pic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8FE879F7-5B64-E331-74F9-0EDF271D8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462" y="1561612"/>
            <a:ext cx="5210174" cy="5326971"/>
          </a:xfrm>
        </p:spPr>
        <p:txBody>
          <a:bodyPr/>
          <a:lstStyle/>
          <a:p>
            <a:r>
              <a:rPr lang="de-DE" dirty="0" err="1">
                <a:solidFill>
                  <a:srgbClr val="005B7F"/>
                </a:solidFill>
              </a:rPr>
              <a:t>What</a:t>
            </a:r>
            <a:r>
              <a:rPr lang="de-DE" dirty="0">
                <a:solidFill>
                  <a:srgbClr val="005B7F"/>
                </a:solidFill>
              </a:rPr>
              <a:t> do </a:t>
            </a:r>
            <a:r>
              <a:rPr lang="de-DE" dirty="0" err="1">
                <a:solidFill>
                  <a:srgbClr val="005B7F"/>
                </a:solidFill>
              </a:rPr>
              <a:t>these</a:t>
            </a:r>
            <a:r>
              <a:rPr lang="de-DE" dirty="0">
                <a:solidFill>
                  <a:srgbClr val="005B7F"/>
                </a:solidFill>
              </a:rPr>
              <a:t> </a:t>
            </a:r>
            <a:r>
              <a:rPr lang="de-DE" dirty="0" err="1">
                <a:solidFill>
                  <a:srgbClr val="005B7F"/>
                </a:solidFill>
              </a:rPr>
              <a:t>results</a:t>
            </a:r>
            <a:r>
              <a:rPr lang="de-DE" dirty="0">
                <a:solidFill>
                  <a:srgbClr val="005B7F"/>
                </a:solidFill>
              </a:rPr>
              <a:t> </a:t>
            </a:r>
            <a:r>
              <a:rPr lang="de-DE" dirty="0" err="1">
                <a:solidFill>
                  <a:srgbClr val="005B7F"/>
                </a:solidFill>
              </a:rPr>
              <a:t>mean</a:t>
            </a:r>
            <a:r>
              <a:rPr lang="de-DE" dirty="0">
                <a:solidFill>
                  <a:srgbClr val="005B7F"/>
                </a:solidFill>
              </a:rPr>
              <a:t>?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Signal </a:t>
            </a:r>
            <a:r>
              <a:rPr lang="de-DE" dirty="0" err="1"/>
              <a:t>quality</a:t>
            </a:r>
            <a:r>
              <a:rPr lang="de-DE" dirty="0"/>
              <a:t> x </a:t>
            </a:r>
            <a:r>
              <a:rPr lang="de-DE" dirty="0" err="1"/>
              <a:t>distance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Most </a:t>
            </a:r>
            <a:r>
              <a:rPr lang="de-DE" dirty="0" err="1"/>
              <a:t>consistent</a:t>
            </a:r>
            <a:r>
              <a:rPr lang="de-DE" dirty="0"/>
              <a:t>: M1 and M4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Best </a:t>
            </a:r>
            <a:r>
              <a:rPr lang="de-DE" dirty="0" err="1"/>
              <a:t>connectivity</a:t>
            </a:r>
            <a:r>
              <a:rPr lang="de-DE" dirty="0"/>
              <a:t>: </a:t>
            </a:r>
            <a:r>
              <a:rPr lang="de-DE" dirty="0" err="1"/>
              <a:t>average</a:t>
            </a:r>
            <a:r>
              <a:rPr lang="de-DE" dirty="0"/>
              <a:t> -64,83 </a:t>
            </a:r>
            <a:r>
              <a:rPr lang="de-DE" dirty="0" err="1"/>
              <a:t>dBm</a:t>
            </a:r>
            <a:r>
              <a:rPr lang="de-DE" dirty="0"/>
              <a:t> (M5)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Distribution </a:t>
            </a:r>
            <a:r>
              <a:rPr lang="de-DE" dirty="0" err="1"/>
              <a:t>reason</a:t>
            </a:r>
            <a:r>
              <a:rPr lang="de-DE" dirty="0"/>
              <a:t>:</a:t>
            </a:r>
          </a:p>
          <a:p>
            <a:pPr lvl="5">
              <a:lnSpc>
                <a:spcPct val="150000"/>
              </a:lnSpc>
            </a:pPr>
            <a:r>
              <a:rPr lang="de-DE" dirty="0"/>
              <a:t>Location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server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Geometry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walls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Physical</a:t>
            </a:r>
            <a:r>
              <a:rPr lang="de-DE" dirty="0"/>
              <a:t> </a:t>
            </a:r>
            <a:r>
              <a:rPr lang="de-DE" dirty="0" err="1"/>
              <a:t>barriers</a:t>
            </a:r>
            <a:r>
              <a:rPr lang="de-DE" dirty="0"/>
              <a:t> and metallic </a:t>
            </a:r>
            <a:r>
              <a:rPr lang="de-DE" dirty="0" err="1"/>
              <a:t>structures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Penetration </a:t>
            </a:r>
            <a:r>
              <a:rPr lang="de-DE" dirty="0" err="1"/>
              <a:t>loss</a:t>
            </a:r>
            <a:r>
              <a:rPr lang="de-DE" dirty="0"/>
              <a:t>, multi-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fading</a:t>
            </a: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Latency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          </a:t>
            </a:r>
            <a:r>
              <a:rPr lang="de-DE" b="1" dirty="0">
                <a:solidFill>
                  <a:srgbClr val="179C7D"/>
                </a:solidFill>
              </a:rPr>
              <a:t>X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Throughput</a:t>
            </a:r>
            <a:r>
              <a:rPr lang="de-DE" dirty="0"/>
              <a:t> </a:t>
            </a:r>
            <a:r>
              <a:rPr lang="de-DE" dirty="0" err="1"/>
              <a:t>requirement</a:t>
            </a:r>
            <a:r>
              <a:rPr lang="de-DE" dirty="0"/>
              <a:t>    </a:t>
            </a:r>
            <a:r>
              <a:rPr lang="de-DE" sz="600" dirty="0"/>
              <a:t> </a:t>
            </a:r>
            <a:r>
              <a:rPr lang="de-DE" b="0" i="0" dirty="0">
                <a:solidFill>
                  <a:srgbClr val="179C7D"/>
                </a:solidFill>
                <a:effectLst/>
                <a:latin typeface="Google Sans"/>
              </a:rPr>
              <a:t>✔</a:t>
            </a:r>
            <a:endParaRPr lang="de-DE" dirty="0">
              <a:solidFill>
                <a:srgbClr val="179C7D"/>
              </a:solidFill>
            </a:endParaRPr>
          </a:p>
          <a:p>
            <a:pPr marL="360000" lvl="5" indent="0">
              <a:lnSpc>
                <a:spcPct val="150000"/>
              </a:lnSpc>
              <a:buNone/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2351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Underground Mine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4" name="Textplatzhalter 6">
            <a:extLst>
              <a:ext uri="{FF2B5EF4-FFF2-40B4-BE49-F238E27FC236}">
                <a16:creationId xmlns:a16="http://schemas.microsoft.com/office/drawing/2014/main" id="{2E1F5F09-CB89-9AB6-9A01-AA82CD3A9029}"/>
              </a:ext>
            </a:extLst>
          </p:cNvPr>
          <p:cNvSpPr txBox="1">
            <a:spLocks/>
          </p:cNvSpPr>
          <p:nvPr/>
        </p:nvSpPr>
        <p:spPr bwMode="gray">
          <a:xfrm>
            <a:off x="6267449" y="685800"/>
            <a:ext cx="4495801" cy="512062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8FE879F7-5B64-E331-74F9-0EDF271D80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90462" y="1561612"/>
            <a:ext cx="5210174" cy="4680640"/>
          </a:xfrm>
        </p:spPr>
        <p:txBody>
          <a:bodyPr/>
          <a:lstStyle/>
          <a:p>
            <a:r>
              <a:rPr lang="de-DE" dirty="0" err="1">
                <a:solidFill>
                  <a:srgbClr val="005B7F"/>
                </a:solidFill>
              </a:rPr>
              <a:t>How</a:t>
            </a:r>
            <a:r>
              <a:rPr lang="de-DE" dirty="0">
                <a:solidFill>
                  <a:srgbClr val="005B7F"/>
                </a:solidFill>
              </a:rPr>
              <a:t> will </a:t>
            </a:r>
            <a:r>
              <a:rPr lang="de-DE" dirty="0" err="1">
                <a:solidFill>
                  <a:srgbClr val="005B7F"/>
                </a:solidFill>
              </a:rPr>
              <a:t>these</a:t>
            </a:r>
            <a:r>
              <a:rPr lang="de-DE" dirty="0">
                <a:solidFill>
                  <a:srgbClr val="005B7F"/>
                </a:solidFill>
              </a:rPr>
              <a:t> </a:t>
            </a:r>
            <a:r>
              <a:rPr lang="de-DE" dirty="0" err="1">
                <a:solidFill>
                  <a:srgbClr val="005B7F"/>
                </a:solidFill>
              </a:rPr>
              <a:t>results</a:t>
            </a:r>
            <a:r>
              <a:rPr lang="de-DE" dirty="0">
                <a:solidFill>
                  <a:srgbClr val="005B7F"/>
                </a:solidFill>
              </a:rPr>
              <a:t> </a:t>
            </a:r>
            <a:r>
              <a:rPr lang="de-DE" dirty="0" err="1">
                <a:solidFill>
                  <a:srgbClr val="005B7F"/>
                </a:solidFill>
              </a:rPr>
              <a:t>be</a:t>
            </a:r>
            <a:r>
              <a:rPr lang="de-DE" dirty="0">
                <a:solidFill>
                  <a:srgbClr val="005B7F"/>
                </a:solidFill>
              </a:rPr>
              <a:t> </a:t>
            </a:r>
            <a:r>
              <a:rPr lang="de-DE" dirty="0" err="1">
                <a:solidFill>
                  <a:srgbClr val="005B7F"/>
                </a:solidFill>
              </a:rPr>
              <a:t>enhanced</a:t>
            </a:r>
            <a:r>
              <a:rPr lang="de-DE" dirty="0">
                <a:solidFill>
                  <a:srgbClr val="005B7F"/>
                </a:solidFill>
              </a:rPr>
              <a:t>?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Installation </a:t>
            </a:r>
            <a:r>
              <a:rPr lang="de-DE" dirty="0" err="1"/>
              <a:t>of</a:t>
            </a:r>
            <a:r>
              <a:rPr lang="de-DE" dirty="0"/>
              <a:t> 5G</a:t>
            </a:r>
          </a:p>
          <a:p>
            <a:pPr lvl="5">
              <a:lnSpc>
                <a:spcPct val="150000"/>
              </a:lnSpc>
            </a:pP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Reliable network</a:t>
            </a:r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Leaky</a:t>
            </a:r>
            <a:r>
              <a:rPr lang="de-DE" dirty="0"/>
              <a:t> Feeder </a:t>
            </a:r>
            <a:r>
              <a:rPr lang="de-DE" dirty="0" err="1"/>
              <a:t>cables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an </a:t>
            </a:r>
            <a:r>
              <a:rPr lang="de-DE" dirty="0" err="1"/>
              <a:t>antenna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Improve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Better</a:t>
            </a:r>
            <a:r>
              <a:rPr lang="de-DE" dirty="0"/>
              <a:t> </a:t>
            </a:r>
            <a:r>
              <a:rPr lang="de-DE" dirty="0" err="1"/>
              <a:t>signal</a:t>
            </a:r>
            <a:r>
              <a:rPr lang="de-DE" dirty="0"/>
              <a:t> </a:t>
            </a:r>
            <a:r>
              <a:rPr lang="de-DE" dirty="0" err="1"/>
              <a:t>quality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Consistent</a:t>
            </a:r>
            <a:r>
              <a:rPr lang="de-DE" dirty="0"/>
              <a:t> network</a:t>
            </a:r>
          </a:p>
          <a:p>
            <a:pPr lvl="5">
              <a:lnSpc>
                <a:spcPct val="150000"/>
              </a:lnSpc>
            </a:pPr>
            <a:r>
              <a:rPr lang="de-DE" dirty="0"/>
              <a:t>Penetration </a:t>
            </a:r>
            <a:r>
              <a:rPr lang="de-DE" dirty="0" err="1"/>
              <a:t>loss</a:t>
            </a:r>
            <a:r>
              <a:rPr lang="de-DE" dirty="0"/>
              <a:t>, multi-</a:t>
            </a:r>
            <a:r>
              <a:rPr lang="de-DE" dirty="0" err="1"/>
              <a:t>path</a:t>
            </a:r>
            <a:r>
              <a:rPr lang="de-DE" dirty="0"/>
              <a:t> </a:t>
            </a:r>
            <a:r>
              <a:rPr lang="de-DE" dirty="0" err="1"/>
              <a:t>fading</a:t>
            </a: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</p:txBody>
      </p:sp>
      <p:pic>
        <p:nvPicPr>
          <p:cNvPr id="2050" name="Picture 2" descr="Microsoft Azure Marketplace">
            <a:extLst>
              <a:ext uri="{FF2B5EF4-FFF2-40B4-BE49-F238E27FC236}">
                <a16:creationId xmlns:a16="http://schemas.microsoft.com/office/drawing/2014/main" id="{E19CF5A0-4648-9B87-A2CA-806C12EFB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910" y="899687"/>
            <a:ext cx="4027356" cy="22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connector, cable&#10;&#10;Description automatically generated with medium confidence">
            <a:extLst>
              <a:ext uri="{FF2B5EF4-FFF2-40B4-BE49-F238E27FC236}">
                <a16:creationId xmlns:a16="http://schemas.microsoft.com/office/drawing/2014/main" id="{BDFC7FBC-1E8D-81C4-A966-02ACD14B46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909" y="3332683"/>
            <a:ext cx="4027357" cy="226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7062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9426" y="1546451"/>
            <a:ext cx="7226299" cy="3654199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D5B0024-0D9F-F833-3F1E-6D9DC815E8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099424" y="1667303"/>
            <a:ext cx="3201193" cy="4357475"/>
          </a:xfrm>
        </p:spPr>
        <p:txBody>
          <a:bodyPr/>
          <a:lstStyle/>
          <a:p>
            <a:r>
              <a:rPr lang="de-DE" dirty="0" err="1">
                <a:solidFill>
                  <a:srgbClr val="005B7F"/>
                </a:solidFill>
              </a:rPr>
              <a:t>Characteristics</a:t>
            </a:r>
            <a:r>
              <a:rPr lang="de-DE" dirty="0">
                <a:solidFill>
                  <a:srgbClr val="005B7F"/>
                </a:solidFill>
              </a:rPr>
              <a:t>: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Autonomous</a:t>
            </a:r>
            <a:r>
              <a:rPr lang="de-DE" dirty="0"/>
              <a:t> Machinery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 </a:t>
            </a:r>
            <a:r>
              <a:rPr lang="de-DE" dirty="0" err="1"/>
              <a:t>uRLLC</a:t>
            </a:r>
            <a:r>
              <a:rPr lang="de-DE" dirty="0"/>
              <a:t>, </a:t>
            </a:r>
            <a:r>
              <a:rPr lang="de-DE" dirty="0" err="1"/>
              <a:t>eMBB</a:t>
            </a:r>
            <a:r>
              <a:rPr lang="de-DE" dirty="0"/>
              <a:t>, and </a:t>
            </a:r>
            <a:r>
              <a:rPr lang="de-DE" dirty="0" err="1"/>
              <a:t>mMTC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Task and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monitoring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5G </a:t>
            </a:r>
            <a:r>
              <a:rPr lang="de-DE" dirty="0" err="1"/>
              <a:t>setup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Test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pPr lvl="5">
              <a:lnSpc>
                <a:spcPct val="150000"/>
              </a:lnSpc>
            </a:pPr>
            <a:r>
              <a:rPr lang="de-DE" dirty="0" err="1"/>
              <a:t>Latency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Throughput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Signal </a:t>
            </a:r>
            <a:r>
              <a:rPr lang="de-DE" dirty="0" err="1"/>
              <a:t>quality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Coverage</a:t>
            </a:r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E775EC-B0CB-B849-3364-5F7B3EA8A98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5" t="3402"/>
          <a:stretch/>
        </p:blipFill>
        <p:spPr>
          <a:xfrm>
            <a:off x="744350" y="1816213"/>
            <a:ext cx="6696450" cy="3114674"/>
          </a:xfrm>
          <a:prstGeom prst="rect">
            <a:avLst/>
          </a:prstGeom>
          <a:effectLst>
            <a:outerShdw blurRad="63500" sx="101000" sy="101000" algn="ctr" rotWithShape="0">
              <a:prstClr val="black">
                <a:alpha val="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9025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A96D7F38-C5AE-4FFA-AC9F-DDD63839CE5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344" imgH="345" progId="TCLayout.ActiveDocument.1">
                  <p:embed/>
                </p:oleObj>
              </mc:Choice>
              <mc:Fallback>
                <p:oleObj name="think-cell Folie" r:id="rId4" imgW="344" imgH="345" progId="TCLayout.ActiveDocument.1">
                  <p:embed/>
                  <p:pic>
                    <p:nvPicPr>
                      <p:cNvPr id="9" name="Objekt 8" hidden="1">
                        <a:extLst>
                          <a:ext uri="{FF2B5EF4-FFF2-40B4-BE49-F238E27FC236}">
                            <a16:creationId xmlns:a16="http://schemas.microsoft.com/office/drawing/2014/main" id="{A96D7F38-C5AE-4FFA-AC9F-DDD63839CE5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el 6">
            <a:extLst>
              <a:ext uri="{FF2B5EF4-FFF2-40B4-BE49-F238E27FC236}">
                <a16:creationId xmlns:a16="http://schemas.microsoft.com/office/drawing/2014/main" id="{22464388-2ECA-4EEA-8E18-9F2C9F7BA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Measurements</a:t>
            </a:r>
            <a:endParaRPr lang="de-DE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9C5B0A39-39BD-4860-A01A-03444D0D13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Construction Site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08BB22B-6675-BBDE-5F43-BF0F2059E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8C598567-E091-D00E-A553-7E2258ABF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ußzeilenplatzhalter 3">
            <a:extLst>
              <a:ext uri="{FF2B5EF4-FFF2-40B4-BE49-F238E27FC236}">
                <a16:creationId xmlns:a16="http://schemas.microsoft.com/office/drawing/2014/main" id="{8A874EA5-1CFA-E585-8D23-27226642B7C5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  <a:defRPr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  <p:sp>
        <p:nvSpPr>
          <p:cNvPr id="26" name="Datumsplatzhalter 2">
            <a:extLst>
              <a:ext uri="{FF2B5EF4-FFF2-40B4-BE49-F238E27FC236}">
                <a16:creationId xmlns:a16="http://schemas.microsoft.com/office/drawing/2014/main" id="{7687BE42-E0C9-1C29-9E8E-182DA40BF4B9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sp>
        <p:nvSpPr>
          <p:cNvPr id="5" name="Textplatzhalter 6">
            <a:extLst>
              <a:ext uri="{FF2B5EF4-FFF2-40B4-BE49-F238E27FC236}">
                <a16:creationId xmlns:a16="http://schemas.microsoft.com/office/drawing/2014/main" id="{42BE97A4-9C0B-F509-6AFC-5ACEB52D8775}"/>
              </a:ext>
            </a:extLst>
          </p:cNvPr>
          <p:cNvSpPr txBox="1">
            <a:spLocks/>
          </p:cNvSpPr>
          <p:nvPr/>
        </p:nvSpPr>
        <p:spPr bwMode="gray">
          <a:xfrm>
            <a:off x="476250" y="1546450"/>
            <a:ext cx="7886700" cy="4259970"/>
          </a:xfrm>
          <a:prstGeom prst="rect">
            <a:avLst/>
          </a:prstGeom>
          <a:solidFill>
            <a:srgbClr val="E5EEF2"/>
          </a:solidFill>
        </p:spPr>
        <p:txBody>
          <a:bodyPr lIns="144000" tIns="144000" rIns="144000" bIns="144000" numCol="1" spcCol="360000">
            <a:noAutofit/>
          </a:bodyPr>
          <a:lstStyle>
            <a:lvl1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80" b="0" kern="1200">
                <a:solidFill>
                  <a:schemeClr val="bg1"/>
                </a:solidFill>
                <a:latin typeface="Frutiger LT Com 75 Black" panose="020B0A03040504030204" pitchFamily="34" charset="0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96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ts val="1960"/>
              </a:lnSpc>
              <a:spcBef>
                <a:spcPts val="0"/>
              </a:spcBef>
              <a:buClr>
                <a:schemeClr val="bg1"/>
              </a:buClr>
              <a:buFont typeface="+mj-lt"/>
              <a:buAutoNum type="arabicPeriod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>
              <a:solidFill>
                <a:schemeClr val="accent2"/>
              </a:solidFill>
            </a:endParaRPr>
          </a:p>
        </p:txBody>
      </p:sp>
      <p:pic>
        <p:nvPicPr>
          <p:cNvPr id="4" name="Picture 3" descr="A picture containing aerial photography, bird's-eye view, map, playground&#10;&#10;Description automatically generated">
            <a:extLst>
              <a:ext uri="{FF2B5EF4-FFF2-40B4-BE49-F238E27FC236}">
                <a16:creationId xmlns:a16="http://schemas.microsoft.com/office/drawing/2014/main" id="{7472F8AE-C3C7-1BAD-375E-3D80B72224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39" y="1824908"/>
            <a:ext cx="7221722" cy="3703053"/>
          </a:xfrm>
          <a:prstGeom prst="rect">
            <a:avLst/>
          </a:prstGeom>
        </p:spPr>
      </p:pic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7FEF7FEA-4B17-9C08-2E3B-A99F8EED39A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82051" y="1667303"/>
            <a:ext cx="2930524" cy="4357475"/>
          </a:xfrm>
        </p:spPr>
        <p:txBody>
          <a:bodyPr/>
          <a:lstStyle/>
          <a:p>
            <a:r>
              <a:rPr lang="de-DE" dirty="0">
                <a:solidFill>
                  <a:srgbClr val="005B7F"/>
                </a:solidFill>
              </a:rPr>
              <a:t>5G in Campus Melaten</a:t>
            </a:r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 err="1"/>
              <a:t>Autonomous</a:t>
            </a:r>
            <a:r>
              <a:rPr lang="de-DE" dirty="0"/>
              <a:t> Machinery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 </a:t>
            </a:r>
            <a:r>
              <a:rPr lang="de-DE" dirty="0" err="1"/>
              <a:t>uRLLC</a:t>
            </a:r>
            <a:r>
              <a:rPr lang="de-DE" dirty="0"/>
              <a:t>, </a:t>
            </a:r>
            <a:r>
              <a:rPr lang="de-DE" dirty="0" err="1"/>
              <a:t>eMBB</a:t>
            </a:r>
            <a:r>
              <a:rPr lang="de-DE" dirty="0"/>
              <a:t>, and </a:t>
            </a:r>
            <a:r>
              <a:rPr lang="de-DE" dirty="0" err="1"/>
              <a:t>mMTC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Task and </a:t>
            </a:r>
            <a:r>
              <a:rPr lang="de-DE" dirty="0" err="1"/>
              <a:t>safety</a:t>
            </a:r>
            <a:r>
              <a:rPr lang="de-DE" dirty="0"/>
              <a:t> </a:t>
            </a:r>
            <a:r>
              <a:rPr lang="de-DE" dirty="0" err="1"/>
              <a:t>monitoring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5G </a:t>
            </a:r>
            <a:r>
              <a:rPr lang="de-DE" dirty="0" err="1"/>
              <a:t>setup</a:t>
            </a:r>
            <a:endParaRPr lang="de-DE" dirty="0"/>
          </a:p>
          <a:p>
            <a:pPr lvl="4">
              <a:lnSpc>
                <a:spcPct val="150000"/>
              </a:lnSpc>
              <a:buClr>
                <a:srgbClr val="669DB2"/>
              </a:buClr>
            </a:pPr>
            <a:r>
              <a:rPr lang="de-DE" dirty="0"/>
              <a:t>Test </a:t>
            </a:r>
            <a:r>
              <a:rPr lang="de-DE" dirty="0" err="1"/>
              <a:t>parameters</a:t>
            </a:r>
            <a:r>
              <a:rPr lang="de-DE" dirty="0"/>
              <a:t>:</a:t>
            </a:r>
          </a:p>
          <a:p>
            <a:pPr lvl="5">
              <a:lnSpc>
                <a:spcPct val="150000"/>
              </a:lnSpc>
            </a:pPr>
            <a:r>
              <a:rPr lang="de-DE" dirty="0" err="1"/>
              <a:t>Latency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 err="1"/>
              <a:t>Throughput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Signal </a:t>
            </a:r>
            <a:r>
              <a:rPr lang="de-DE" dirty="0" err="1"/>
              <a:t>quality</a:t>
            </a:r>
            <a:endParaRPr lang="de-DE" dirty="0"/>
          </a:p>
          <a:p>
            <a:pPr lvl="5">
              <a:lnSpc>
                <a:spcPct val="150000"/>
              </a:lnSpc>
            </a:pPr>
            <a:r>
              <a:rPr lang="de-DE" dirty="0"/>
              <a:t>Coverage</a:t>
            </a:r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  <a:p>
            <a:pPr lvl="5">
              <a:lnSpc>
                <a:spcPct val="150000"/>
              </a:lnSpc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767400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med">
        <p159:morph option="byObject"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9679536"/>
              </p:ext>
            </p:extLst>
          </p:nvPr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2826491240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platzhalter 2">
            <a:extLst>
              <a:ext uri="{FF2B5EF4-FFF2-40B4-BE49-F238E27FC236}">
                <a16:creationId xmlns:a16="http://schemas.microsoft.com/office/drawing/2014/main" id="{1C0E5993-181F-9186-47CA-C8B0B71007B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79425" y="2950054"/>
            <a:ext cx="11233149" cy="957891"/>
          </a:xfrm>
        </p:spPr>
        <p:txBody>
          <a:bodyPr/>
          <a:lstStyle/>
          <a:p>
            <a:pPr algn="ctr"/>
            <a:r>
              <a:rPr lang="de-DE" sz="6000" dirty="0" err="1"/>
              <a:t>Obrigada</a:t>
            </a:r>
            <a:r>
              <a:rPr lang="de-DE" sz="6000" dirty="0"/>
              <a:t> · </a:t>
            </a:r>
            <a:r>
              <a:rPr lang="de-DE" sz="6000" dirty="0" err="1"/>
              <a:t>Thank</a:t>
            </a:r>
            <a:r>
              <a:rPr lang="de-DE" sz="6000" dirty="0"/>
              <a:t> </a:t>
            </a:r>
            <a:r>
              <a:rPr lang="de-DE" sz="6000" dirty="0" err="1"/>
              <a:t>you</a:t>
            </a:r>
            <a:r>
              <a:rPr lang="de-DE" sz="6000" dirty="0"/>
              <a:t> · Danke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D0FDD1-727D-99E8-180C-4BB9B0A39957}"/>
              </a:ext>
            </a:extLst>
          </p:cNvPr>
          <p:cNvSpPr/>
          <p:nvPr/>
        </p:nvSpPr>
        <p:spPr>
          <a:xfrm>
            <a:off x="9189527" y="5494129"/>
            <a:ext cx="2523047" cy="91857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pic>
        <p:nvPicPr>
          <p:cNvPr id="8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C0184659-E82E-3EA8-5ED2-F743E3DFA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10220361" y="5560391"/>
            <a:ext cx="1207549" cy="8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LOGO UFBA | Brands of the World™ | Download vector logos and logotypes">
            <a:extLst>
              <a:ext uri="{FF2B5EF4-FFF2-40B4-BE49-F238E27FC236}">
                <a16:creationId xmlns:a16="http://schemas.microsoft.com/office/drawing/2014/main" id="{67BA9A17-1E7F-DF32-AFF3-A1ADF8B84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62" y="5605950"/>
            <a:ext cx="694936" cy="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683062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D6B3D6-26AD-4771-7BE9-00DB5F2481EF}"/>
              </a:ext>
            </a:extLst>
          </p:cNvPr>
          <p:cNvSpPr/>
          <p:nvPr/>
        </p:nvSpPr>
        <p:spPr>
          <a:xfrm>
            <a:off x="9189528" y="5494129"/>
            <a:ext cx="2523047" cy="918578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lnSpc>
                <a:spcPts val="1960"/>
              </a:lnSpc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de-DE" sz="1400" dirty="0">
              <a:solidFill>
                <a:schemeClr val="tx1"/>
              </a:solidFill>
            </a:endParaRPr>
          </a:p>
        </p:txBody>
      </p:sp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D386BF06-4FE5-4ECB-9E48-683B65D8E9F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D386BF06-4FE5-4ECB-9E48-683B65D8E9F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7DBD4C-23EA-4997-B274-B0674ADF01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 bwMode="gray">
          <a:xfrm>
            <a:off x="479425" y="1700213"/>
            <a:ext cx="5916612" cy="3602909"/>
          </a:xfrm>
        </p:spPr>
        <p:txBody>
          <a:bodyPr/>
          <a:lstStyle/>
          <a:p>
            <a:r>
              <a:rPr lang="de-DE" dirty="0"/>
              <a:t>Contact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—</a:t>
            </a:r>
          </a:p>
          <a:p>
            <a:pPr lvl="2"/>
            <a:r>
              <a:rPr lang="de-DE" dirty="0"/>
              <a:t>Luiza Souza </a:t>
            </a:r>
            <a:r>
              <a:rPr lang="de-DE" dirty="0" err="1"/>
              <a:t>Simões</a:t>
            </a:r>
            <a:endParaRPr lang="de-DE" dirty="0"/>
          </a:p>
          <a:p>
            <a:pPr lvl="2"/>
            <a:endParaRPr lang="de-DE" sz="600" dirty="0"/>
          </a:p>
          <a:p>
            <a:pPr lvl="2"/>
            <a:r>
              <a:rPr lang="de-DE" dirty="0"/>
              <a:t>Tel. +49 1575 3510058</a:t>
            </a:r>
          </a:p>
          <a:p>
            <a:pPr lvl="2"/>
            <a:r>
              <a:rPr lang="de-DE" dirty="0"/>
              <a:t>Tel. +55 71 981814845</a:t>
            </a:r>
          </a:p>
          <a:p>
            <a:pPr lvl="2"/>
            <a:endParaRPr lang="de-DE" sz="100" dirty="0"/>
          </a:p>
          <a:p>
            <a:pPr lvl="2"/>
            <a:r>
              <a:rPr lang="de-DE" dirty="0"/>
              <a:t>luizassimoes@hotmail.com</a:t>
            </a:r>
          </a:p>
          <a:p>
            <a:pPr lvl="2"/>
            <a:endParaRPr lang="de-DE" dirty="0"/>
          </a:p>
          <a:p>
            <a:pPr lvl="3"/>
            <a:r>
              <a:rPr lang="de-DE" dirty="0"/>
              <a:t>Fraunhofer IPT</a:t>
            </a:r>
          </a:p>
          <a:p>
            <a:pPr lvl="3"/>
            <a:r>
              <a:rPr lang="de-DE" dirty="0"/>
              <a:t>Steinbachstraße 17</a:t>
            </a:r>
          </a:p>
          <a:p>
            <a:pPr lvl="3"/>
            <a:r>
              <a:rPr lang="de-DE" dirty="0"/>
              <a:t>52074 Aachen</a:t>
            </a:r>
          </a:p>
          <a:p>
            <a:pPr lvl="3"/>
            <a:r>
              <a:rPr lang="de-DE" dirty="0"/>
              <a:t>www.fraunhofer.de</a:t>
            </a:r>
          </a:p>
        </p:txBody>
      </p:sp>
      <p:pic>
        <p:nvPicPr>
          <p:cNvPr id="2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38293997-A745-D24C-73CD-1B53ED9F14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10220362" y="5560391"/>
            <a:ext cx="1207549" cy="8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02387427-A22B-B179-36CF-71CA65627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5563" y="5605950"/>
            <a:ext cx="694936" cy="69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31527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0E2F95-86F1-FED2-68EF-8417BEE858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9425" y="1700213"/>
            <a:ext cx="5916612" cy="1664302"/>
          </a:xfrm>
        </p:spPr>
        <p:txBody>
          <a:bodyPr/>
          <a:lstStyle/>
          <a:p>
            <a:r>
              <a:rPr lang="de-DE" sz="1200" dirty="0">
                <a:hlinkClick r:id="rId2"/>
              </a:rPr>
              <a:t>https://www.reichelt.de/de/de/industrial-lte-router-gps-wlan-mil-ur75l04eugw-p305569.html?PROVID=2788&amp;gclid=Cj0KCQjw7uSkBhDGARIsAMCZNJvWoT-urakJsYe6tfXxCDCSm-GmOzcUW50V3z2GZaSs34gNheodVIQaAv8jEALw_wcB&amp;&amp;r=1</a:t>
            </a:r>
            <a:endParaRPr lang="de-DE" sz="1200" dirty="0"/>
          </a:p>
          <a:p>
            <a:endParaRPr lang="de-DE" sz="1200" dirty="0"/>
          </a:p>
          <a:p>
            <a:r>
              <a:rPr lang="de-DE" sz="900" dirty="0" err="1">
                <a:hlinkClick r:id="rId3"/>
              </a:rPr>
              <a:t>BrosTrend</a:t>
            </a:r>
            <a:r>
              <a:rPr lang="de-DE" sz="900" dirty="0">
                <a:hlinkClick r:id="rId3"/>
              </a:rPr>
              <a:t> AX1800 High </a:t>
            </a:r>
            <a:r>
              <a:rPr lang="de-DE" sz="900" dirty="0" err="1">
                <a:hlinkClick r:id="rId3"/>
              </a:rPr>
              <a:t>Gain</a:t>
            </a:r>
            <a:r>
              <a:rPr lang="de-DE" sz="900" dirty="0">
                <a:hlinkClick r:id="rId3"/>
              </a:rPr>
              <a:t> WLAN Stick für PC, WiFi 6 Stick hohe Reichweite, </a:t>
            </a:r>
            <a:r>
              <a:rPr lang="de-DE" sz="900" dirty="0" err="1">
                <a:hlinkClick r:id="rId3"/>
              </a:rPr>
              <a:t>DualBand</a:t>
            </a:r>
            <a:r>
              <a:rPr lang="de-DE" sz="900" dirty="0">
                <a:hlinkClick r:id="rId3"/>
              </a:rPr>
              <a:t> 1201Mbit/s 5GHz + 574Mbit/s 2.4G, USB WLAN Adapter Langstrecken mit Zwei 5dBi-Antennen, NUR für Windows 10/11: Amazon.de: Computer &amp; Zubehör</a:t>
            </a:r>
            <a:endParaRPr lang="de-DE" sz="1200" dirty="0"/>
          </a:p>
          <a:p>
            <a:endParaRPr lang="de-DE" sz="1200" dirty="0"/>
          </a:p>
          <a:p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6078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25144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7613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360944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418324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CCF772E-B200-4A5A-A523-AC73A3B0B16D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CCF772E-B200-4A5A-A523-AC73A3B0B1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Tabelle 9">
            <a:extLst>
              <a:ext uri="{FF2B5EF4-FFF2-40B4-BE49-F238E27FC236}">
                <a16:creationId xmlns:a16="http://schemas.microsoft.com/office/drawing/2014/main" id="{A084D317-82FF-4C40-AE4D-3B5721D6CFCD}"/>
              </a:ext>
            </a:extLst>
          </p:cNvPr>
          <p:cNvGraphicFramePr>
            <a:graphicFrameLocks noGrp="1"/>
          </p:cNvGraphicFramePr>
          <p:nvPr/>
        </p:nvGraphicFramePr>
        <p:xfrm>
          <a:off x="479426" y="1700215"/>
          <a:ext cx="11233150" cy="2488985"/>
        </p:xfrm>
        <a:graphic>
          <a:graphicData uri="http://schemas.openxmlformats.org/drawingml/2006/table">
            <a:tbl>
              <a:tblPr>
                <a:tableStyleId>{793D81CF-94F2-401A-BA57-92F5A7B2D0C5}</a:tableStyleId>
              </a:tblPr>
              <a:tblGrid>
                <a:gridCol w="4161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16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1.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Introduction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2DD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2.</a:t>
                      </a: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Objectives</a:t>
                      </a:r>
                      <a:endParaRPr lang="de-DE" sz="1400" kern="1200" noProof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3.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Contextualization</a:t>
                      </a:r>
                      <a:endParaRPr kumimoji="0" lang="de-DE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4.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Measurements</a:t>
                      </a:r>
                      <a:endParaRPr kumimoji="0" lang="de-DE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  <a:p>
                      <a:pPr marL="0" marR="0" lvl="3" indent="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de-DE" sz="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endParaRPr kumimoji="0" lang="de-DE" sz="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Frutiger LT Com 65 Bold"/>
                        <a:ea typeface="+mn-ea"/>
                        <a:cs typeface="+mn-cs"/>
                      </a:endParaRP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Underground Mine</a:t>
                      </a:r>
                    </a:p>
                    <a:p>
                      <a:pPr marL="180000" marR="0" lvl="3" indent="-180000" algn="l" defTabSz="914400" rtl="0" eaLnBrk="1" fontAlgn="auto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79C7D"/>
                        </a:buClr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kumimoji="0" lang="de-DE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Construction Site</a:t>
                      </a: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906">
                <a:tc>
                  <a:txBody>
                    <a:bodyPr/>
                    <a:lstStyle/>
                    <a:p>
                      <a:pPr marL="0" lvl="3" indent="0" algn="ctr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5.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0" marR="0" marT="72000" marB="7200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lvl="3" indent="0" algn="l" defTabSz="914400" rtl="0" eaLnBrk="1" latinLnBrk="0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accent1"/>
                        </a:buClr>
                        <a:buFont typeface="Wingdings" panose="05000000000000000000" pitchFamily="2" charset="2"/>
                        <a:buNone/>
                      </a:pPr>
                      <a:r>
                        <a:rPr lang="de-DE" sz="1600" b="0" kern="1200" noProof="0" dirty="0" err="1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Conclusion</a:t>
                      </a:r>
                      <a:endParaRPr lang="de-DE" sz="1600" b="0" kern="1200" noProof="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08000" marR="108000" marT="72000" marB="72000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itle 10">
            <a:extLst>
              <a:ext uri="{FF2B5EF4-FFF2-40B4-BE49-F238E27FC236}">
                <a16:creationId xmlns:a16="http://schemas.microsoft.com/office/drawing/2014/main" id="{C065D80D-23CB-9846-91E0-382C2049D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Table of Contents</a:t>
            </a:r>
            <a:endParaRPr lang="de-DE" dirty="0"/>
          </a:p>
        </p:txBody>
      </p:sp>
      <p:sp>
        <p:nvSpPr>
          <p:cNvPr id="30" name="Datumsplatzhalter 2">
            <a:extLst>
              <a:ext uri="{FF2B5EF4-FFF2-40B4-BE49-F238E27FC236}">
                <a16:creationId xmlns:a16="http://schemas.microsoft.com/office/drawing/2014/main" id="{D6A2BFA2-68B1-892C-4DB4-777C0768A517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800" dirty="0">
                <a:solidFill>
                  <a:prstClr val="black"/>
                </a:solidFill>
                <a:highlight>
                  <a:srgbClr val="FFFFFF"/>
                </a:highlight>
                <a:latin typeface="Frutiger LT Com 45 Light"/>
              </a:rPr>
              <a:t>10.07.2023</a:t>
            </a:r>
            <a:endParaRPr lang="de-DE" sz="800" dirty="0">
              <a:solidFill>
                <a:prstClr val="black"/>
              </a:solidFill>
              <a:highlight>
                <a:srgbClr val="FFFFFF"/>
              </a:highlight>
              <a:latin typeface="Frutiger LT Com 45 Light"/>
            </a:endParaRPr>
          </a:p>
        </p:txBody>
      </p:sp>
      <p:pic>
        <p:nvPicPr>
          <p:cNvPr id="31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F086A0FC-3C8B-AAC4-9667-8FCEBAB51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A6FB0D02-A0EA-E96F-C50D-0A2A50B26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ußzeilenplatzhalter 3">
            <a:extLst>
              <a:ext uri="{FF2B5EF4-FFF2-40B4-BE49-F238E27FC236}">
                <a16:creationId xmlns:a16="http://schemas.microsoft.com/office/drawing/2014/main" id="{86F2DF28-AC61-87F1-5756-1D52D82366AE}"/>
              </a:ext>
            </a:extLst>
          </p:cNvPr>
          <p:cNvSpPr txBox="1">
            <a:spLocks/>
          </p:cNvSpPr>
          <p:nvPr/>
        </p:nvSpPr>
        <p:spPr bwMode="gray">
          <a:xfrm>
            <a:off x="1415808" y="6455836"/>
            <a:ext cx="2952000" cy="123111"/>
          </a:xfrm>
          <a:prstGeom prst="rect">
            <a:avLst/>
          </a:prstGeom>
        </p:spPr>
        <p:txBody>
          <a:bodyPr vert="horz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2000" b="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1900"/>
              </a:spcAft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18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540000" indent="-180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6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accent1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32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48000" indent="-216000" algn="l" defTabSz="914400" rtl="0" eaLnBrk="1" latinLnBrk="0" hangingPunct="1">
              <a:lnSpc>
                <a:spcPct val="110000"/>
              </a:lnSpc>
              <a:spcBef>
                <a:spcPts val="0"/>
              </a:spcBef>
              <a:buClr>
                <a:schemeClr val="bg2"/>
              </a:buClr>
              <a:buFont typeface="+mj-lt"/>
              <a:buAutoNum type="arabicPeriod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Aft>
                <a:spcPts val="0"/>
              </a:spcAft>
              <a:buFontTx/>
              <a:buNone/>
            </a:pPr>
            <a:r>
              <a:rPr lang="de-DE" sz="800">
                <a:solidFill>
                  <a:prstClr val="black"/>
                </a:solidFill>
                <a:latin typeface="Frutiger LT Com 45 Light"/>
              </a:rPr>
              <a:t>© Fraunhofer IPT/WZL der RWTH Aachen</a:t>
            </a:r>
            <a:endParaRPr lang="de-DE" sz="800" dirty="0">
              <a:solidFill>
                <a:prstClr val="black"/>
              </a:solidFill>
              <a:latin typeface="Frutiger LT Com 45 Light"/>
            </a:endParaRPr>
          </a:p>
        </p:txBody>
      </p:sp>
    </p:spTree>
    <p:extLst>
      <p:ext uri="{BB962C8B-B14F-4D97-AF65-F5344CB8AC3E}">
        <p14:creationId xmlns:p14="http://schemas.microsoft.com/office/powerpoint/2010/main" val="4091340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/>
              <a:t>The Evolution of Wireless Connectivity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38554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From 1G to 5G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4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9C018AA-3F73-A5CC-D80D-270CE8643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3EF973B9-5044-D489-6046-1E4C01A4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40821DFC-4541-4D25-86CF-D9F84368A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15808" y="6455836"/>
            <a:ext cx="2952000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© Fraunhofer IPT/WZL der RWTH Aachen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sp>
        <p:nvSpPr>
          <p:cNvPr id="27" name="Datumsplatzhalter 2">
            <a:extLst>
              <a:ext uri="{FF2B5EF4-FFF2-40B4-BE49-F238E27FC236}">
                <a16:creationId xmlns:a16="http://schemas.microsoft.com/office/drawing/2014/main" id="{99C68073-2F03-185F-E2A2-AE5C6FA4B2BC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Frutiger LT Com 45 Light"/>
                <a:ea typeface="+mn-ea"/>
                <a:cs typeface="+mn-cs"/>
              </a:rPr>
              <a:t>10.07.2023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1051807" y="1363650"/>
            <a:ext cx="10088384" cy="4189893"/>
            <a:chOff x="1051807" y="1543762"/>
            <a:chExt cx="10088384" cy="4189893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535"/>
            <a:stretch/>
          </p:blipFill>
          <p:spPr>
            <a:xfrm>
              <a:off x="1051808" y="1543762"/>
              <a:ext cx="10088383" cy="2016854"/>
            </a:xfrm>
            <a:prstGeom prst="rect">
              <a:avLst/>
            </a:prstGeom>
          </p:spPr>
        </p:pic>
        <p:pic>
          <p:nvPicPr>
            <p:cNvPr id="28" name="Imagem 27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9466"/>
            <a:stretch/>
          </p:blipFill>
          <p:spPr>
            <a:xfrm>
              <a:off x="1051807" y="3673241"/>
              <a:ext cx="10088383" cy="2060414"/>
            </a:xfrm>
            <a:prstGeom prst="rect">
              <a:avLst/>
            </a:prstGeom>
          </p:spPr>
        </p:pic>
      </p:grpSp>
      <p:sp>
        <p:nvSpPr>
          <p:cNvPr id="31" name="Textplatzhalter 13">
            <a:extLst>
              <a:ext uri="{FF2B5EF4-FFF2-40B4-BE49-F238E27FC236}">
                <a16:creationId xmlns:a16="http://schemas.microsoft.com/office/drawing/2014/main" id="{4763B563-5C41-4BC9-808C-D87F16FA0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5749043"/>
            <a:ext cx="11233150" cy="177741"/>
          </a:xfrm>
        </p:spPr>
        <p:txBody>
          <a:bodyPr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Evolution of wireless communication [Image]. In: 5G – Capabilities and potentials. Fraunhofer IPT. Accessed on June 21, 2023. 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183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>
            <a:extLst>
              <a:ext uri="{FF2B5EF4-FFF2-40B4-BE49-F238E27FC236}">
                <a16:creationId xmlns:a16="http://schemas.microsoft.com/office/drawing/2014/main" id="{9F6344B7-B04A-4214-BF2C-E5457B144193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344" imgH="345" progId="TCLayout.ActiveDocument.1">
                  <p:embed/>
                </p:oleObj>
              </mc:Choice>
              <mc:Fallback>
                <p:oleObj name="think-cell Folie" r:id="rId3" imgW="344" imgH="345" progId="TCLayout.ActiveDocument.1">
                  <p:embed/>
                  <p:pic>
                    <p:nvPicPr>
                      <p:cNvPr id="6" name="Objekt 5" hidden="1">
                        <a:extLst>
                          <a:ext uri="{FF2B5EF4-FFF2-40B4-BE49-F238E27FC236}">
                            <a16:creationId xmlns:a16="http://schemas.microsoft.com/office/drawing/2014/main" id="{9F6344B7-B04A-4214-BF2C-E5457B14419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AC240843-948F-43BA-BB78-2CFF2F3170F5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79425" y="395288"/>
            <a:ext cx="11233150" cy="382733"/>
          </a:xfrm>
        </p:spPr>
        <p:txBody>
          <a:bodyPr vert="horz"/>
          <a:lstStyle/>
          <a:p>
            <a:r>
              <a:rPr lang="de-DE" dirty="0"/>
              <a:t>The Evolution of Wireless Connectivity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1737AF2-B338-4186-99A5-84F6332161E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778321"/>
            <a:ext cx="11233150" cy="312330"/>
          </a:xfrm>
        </p:spPr>
        <p:txBody>
          <a:bodyPr/>
          <a:lstStyle/>
          <a:p>
            <a:r>
              <a:rPr lang="de-DE" dirty="0">
                <a:solidFill>
                  <a:srgbClr val="669DB2"/>
                </a:solidFill>
              </a:rPr>
              <a:t>The 5G.NAMICO project</a:t>
            </a:r>
            <a:endParaRPr lang="en-US" dirty="0">
              <a:solidFill>
                <a:srgbClr val="669DB2"/>
              </a:solidFill>
            </a:endParaRPr>
          </a:p>
        </p:txBody>
      </p:sp>
      <p:pic>
        <p:nvPicPr>
          <p:cNvPr id="24" name="Picture 4" descr="UFBA no Colégio da Polícia Militar – Dendezeiros, Bahia | Kids Save Lives  Brasil">
            <a:extLst>
              <a:ext uri="{FF2B5EF4-FFF2-40B4-BE49-F238E27FC236}">
                <a16:creationId xmlns:a16="http://schemas.microsoft.com/office/drawing/2014/main" id="{49C018AA-3F73-A5CC-D80D-270CE8643E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78" t="24141" r="54"/>
          <a:stretch/>
        </p:blipFill>
        <p:spPr bwMode="auto">
          <a:xfrm>
            <a:off x="7340741" y="6288833"/>
            <a:ext cx="648073" cy="452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LOGO UFBA | Brands of the World™ | Download vector logos and logotypes">
            <a:extLst>
              <a:ext uri="{FF2B5EF4-FFF2-40B4-BE49-F238E27FC236}">
                <a16:creationId xmlns:a16="http://schemas.microsoft.com/office/drawing/2014/main" id="{3EF973B9-5044-D489-6046-1E4C01A4A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88" y="6255617"/>
            <a:ext cx="480915" cy="480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ußzeilenplatzhalter 3">
            <a:extLst>
              <a:ext uri="{FF2B5EF4-FFF2-40B4-BE49-F238E27FC236}">
                <a16:creationId xmlns:a16="http://schemas.microsoft.com/office/drawing/2014/main" id="{40821DFC-4541-4D25-86CF-D9F84368A25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415808" y="6455836"/>
            <a:ext cx="2952000" cy="123111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Frutiger LT Com 45 Light"/>
                <a:ea typeface="+mn-ea"/>
                <a:cs typeface="+mn-cs"/>
              </a:rPr>
              <a:t>© Fraunhofer IPT/WZL der RWTH Aachen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sp>
        <p:nvSpPr>
          <p:cNvPr id="27" name="Datumsplatzhalter 2">
            <a:extLst>
              <a:ext uri="{FF2B5EF4-FFF2-40B4-BE49-F238E27FC236}">
                <a16:creationId xmlns:a16="http://schemas.microsoft.com/office/drawing/2014/main" id="{99C68073-2F03-185F-E2A2-AE5C6FA4B2BC}"/>
              </a:ext>
            </a:extLst>
          </p:cNvPr>
          <p:cNvSpPr txBox="1">
            <a:spLocks/>
          </p:cNvSpPr>
          <p:nvPr/>
        </p:nvSpPr>
        <p:spPr>
          <a:xfrm>
            <a:off x="362309" y="6155530"/>
            <a:ext cx="929549" cy="702469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FF"/>
                </a:highlight>
                <a:uLnTx/>
                <a:uFillTx/>
                <a:latin typeface="Frutiger LT Com 45 Light"/>
                <a:ea typeface="+mn-ea"/>
                <a:cs typeface="+mn-cs"/>
              </a:rPr>
              <a:t>10.07.2023</a:t>
            </a:r>
            <a:endParaRPr kumimoji="0" lang="de-DE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FF"/>
              </a:highlight>
              <a:uLnTx/>
              <a:uFillTx/>
              <a:latin typeface="Frutiger LT Com 45 Light"/>
              <a:ea typeface="+mn-ea"/>
              <a:cs typeface="+mn-cs"/>
            </a:endParaRPr>
          </a:p>
        </p:txBody>
      </p:sp>
      <p:pic>
        <p:nvPicPr>
          <p:cNvPr id="41986" name="Picture 2" descr="Home | 5G NAMIC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09" y="1545540"/>
            <a:ext cx="10356291" cy="3789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platzhalter 13">
            <a:extLst>
              <a:ext uri="{FF2B5EF4-FFF2-40B4-BE49-F238E27FC236}">
                <a16:creationId xmlns:a16="http://schemas.microsoft.com/office/drawing/2014/main" id="{4763B563-5C41-4BC9-808C-D87F16FA02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9425" y="5749043"/>
            <a:ext cx="11233150" cy="163956"/>
          </a:xfrm>
        </p:spPr>
        <p:txBody>
          <a:bodyPr/>
          <a:lstStyle/>
          <a:p>
            <a:pPr algn="ctr"/>
            <a:r>
              <a:rPr lang="de-DE" sz="1050" dirty="0">
                <a:solidFill>
                  <a:schemeClr val="tx1"/>
                </a:solidFill>
              </a:rPr>
              <a:t>The 5G.NAMICO project logo [Image]. In: RWTH Aachen University. Available at: https://5g.namico.rwth-aachen.de. Accessed on June 21, 2023. </a:t>
            </a:r>
            <a:endParaRPr lang="en-US" sz="10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16055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Fraunhofer_Master_16-9">
  <a:themeElements>
    <a:clrScheme name="Fraunhofer_Color">
      <a:dk1>
        <a:sysClr val="windowText" lastClr="000000"/>
      </a:dk1>
      <a:lt1>
        <a:sysClr val="window" lastClr="FFFFFF"/>
      </a:lt1>
      <a:dk2>
        <a:srgbClr val="F58220"/>
      </a:dk2>
      <a:lt2>
        <a:srgbClr val="A6BBC8"/>
      </a:lt2>
      <a:accent1>
        <a:srgbClr val="179C7D"/>
      </a:accent1>
      <a:accent2>
        <a:srgbClr val="005B7F"/>
      </a:accent2>
      <a:accent3>
        <a:srgbClr val="A6BBC8"/>
      </a:accent3>
      <a:accent4>
        <a:srgbClr val="008598"/>
      </a:accent4>
      <a:accent5>
        <a:srgbClr val="39C1CD"/>
      </a:accent5>
      <a:accent6>
        <a:srgbClr val="B2D235"/>
      </a:accent6>
      <a:hlink>
        <a:srgbClr val="179C7D"/>
      </a:hlink>
      <a:folHlink>
        <a:srgbClr val="005B7F"/>
      </a:folHlink>
    </a:clrScheme>
    <a:fontScheme name="Fraunhofer_Fonts">
      <a:majorFont>
        <a:latin typeface="Frutiger LT Com 65 Bold"/>
        <a:ea typeface=""/>
        <a:cs typeface=""/>
      </a:majorFont>
      <a:minorFont>
        <a:latin typeface="Frutiger LT Com 45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CDEE5"/>
        </a:solidFill>
        <a:ln w="9525">
          <a:noFill/>
        </a:ln>
      </a:spPr>
      <a:bodyPr rot="0" spcFirstLastPara="0" vertOverflow="overflow" horzOverflow="overflow" vert="horz" wrap="square" lIns="108000" tIns="108000" rIns="108000" bIns="108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marL="180000" indent="-180000" algn="l">
          <a:lnSpc>
            <a:spcPts val="1960"/>
          </a:lnSpc>
          <a:buClr>
            <a:schemeClr val="accent1"/>
          </a:buClr>
          <a:buFont typeface="Wingdings" panose="05000000000000000000" pitchFamily="2" charset="2"/>
          <a:buChar char="§"/>
          <a:defRPr sz="1400" dirty="0" smtClean="0"/>
        </a:defPPr>
      </a:lstStyle>
    </a:txDef>
  </a:objectDefaults>
  <a:extraClrSchemeLst/>
  <a:custClrLst>
    <a:custClr>
      <a:srgbClr val="179C7D"/>
    </a:custClr>
    <a:custClr>
      <a:srgbClr val="005B7F"/>
    </a:custClr>
    <a:custClr>
      <a:srgbClr val="A6BBC8"/>
    </a:custClr>
    <a:custClr>
      <a:srgbClr val="F58220"/>
    </a:custClr>
    <a:custClr>
      <a:srgbClr val="FFFFFF"/>
    </a:custClr>
    <a:custClr>
      <a:srgbClr val="337C99"/>
    </a:custClr>
    <a:custClr>
      <a:srgbClr val="669DB2"/>
    </a:custClr>
    <a:custClr>
      <a:srgbClr val="99BDCC"/>
    </a:custClr>
    <a:custClr>
      <a:srgbClr val="CCDEE5"/>
    </a:custClr>
    <a:custClr>
      <a:srgbClr val="E5EEF2"/>
    </a:custClr>
    <a:custClr>
      <a:srgbClr val="1C3F52"/>
    </a:custClr>
    <a:custClr>
      <a:srgbClr val="D3C7AE"/>
    </a:custClr>
    <a:custClr>
      <a:srgbClr val="008598"/>
    </a:custClr>
    <a:custClr>
      <a:srgbClr val="39C1CD"/>
    </a:custClr>
    <a:custClr>
      <a:srgbClr val="B2D235"/>
    </a:custClr>
    <a:custClr>
      <a:srgbClr val="FDB913"/>
    </a:custClr>
    <a:custClr>
      <a:srgbClr val="BB0056"/>
    </a:custClr>
    <a:custClr>
      <a:srgbClr val="7C154D"/>
    </a:custClr>
    <a:custClr>
      <a:srgbClr val="FFFFFF"/>
    </a:custClr>
    <a:custClr>
      <a:srgbClr val="FFFFFF"/>
    </a:custClr>
  </a:custClrLst>
  <a:extLst>
    <a:ext uri="{05A4C25C-085E-4340-85A3-A5531E510DB2}">
      <thm15:themeFamily xmlns:thm15="http://schemas.microsoft.com/office/thememl/2012/main" name="20230531_Fraunhofer_IPT_Master-16-9_Vorlage.pptx" id="{55ABF1B0-63C9-45CC-8F93-16CFF2B53B6B}" vid="{9243FDA3-76D7-4C91-B906-3214CD4028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1114</Words>
  <Application>Microsoft Office PowerPoint</Application>
  <PresentationFormat>Widescreen</PresentationFormat>
  <Paragraphs>338</Paragraphs>
  <Slides>29</Slides>
  <Notes>3</Notes>
  <HiddenSlides>2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Arial</vt:lpstr>
      <vt:lpstr>Calibri</vt:lpstr>
      <vt:lpstr>Frutiger LT Com 45 Light</vt:lpstr>
      <vt:lpstr>Frutiger LT Com 65 Bold</vt:lpstr>
      <vt:lpstr>Frutiger LT Com 75 Black</vt:lpstr>
      <vt:lpstr>Google Sans</vt:lpstr>
      <vt:lpstr>Open Sans Semibold</vt:lpstr>
      <vt:lpstr>Wingdings</vt:lpstr>
      <vt:lpstr>Fraunhofer_Master_16-9</vt:lpstr>
      <vt:lpstr>think-cell Folie</vt:lpstr>
      <vt:lpstr>PowerPoint Presentation</vt:lpstr>
      <vt:lpstr>Table of Contents</vt:lpstr>
      <vt:lpstr>Table of Contents</vt:lpstr>
      <vt:lpstr>Table of Contents</vt:lpstr>
      <vt:lpstr>Table of Contents</vt:lpstr>
      <vt:lpstr>Table of Contents</vt:lpstr>
      <vt:lpstr>Table of Contents</vt:lpstr>
      <vt:lpstr>The Evolution of Wireless Connectivity</vt:lpstr>
      <vt:lpstr>The Evolution of Wireless Connectivity</vt:lpstr>
      <vt:lpstr>Table of Contents</vt:lpstr>
      <vt:lpstr>Definition of the Study Problem</vt:lpstr>
      <vt:lpstr>Table of Contents</vt:lpstr>
      <vt:lpstr>Contextualization</vt:lpstr>
      <vt:lpstr>Contextualization</vt:lpstr>
      <vt:lpstr>Table of Contents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Measurements</vt:lpstr>
      <vt:lpstr>Table of Contents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Souza Simoes, Luiza</dc:creator>
  <cp:lastModifiedBy>Souza Simoes, Luiza</cp:lastModifiedBy>
  <cp:revision>10</cp:revision>
  <dcterms:created xsi:type="dcterms:W3CDTF">2023-06-21T08:08:28Z</dcterms:created>
  <dcterms:modified xsi:type="dcterms:W3CDTF">2023-06-26T16:20:39Z</dcterms:modified>
</cp:coreProperties>
</file>